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3"/>
  </p:notesMasterIdLst>
  <p:sldIdLst>
    <p:sldId id="284" r:id="rId2"/>
    <p:sldId id="261" r:id="rId3"/>
    <p:sldId id="350" r:id="rId4"/>
    <p:sldId id="305" r:id="rId5"/>
    <p:sldId id="344" r:id="rId6"/>
    <p:sldId id="349" r:id="rId7"/>
    <p:sldId id="345" r:id="rId8"/>
    <p:sldId id="327" r:id="rId9"/>
    <p:sldId id="309" r:id="rId10"/>
    <p:sldId id="329" r:id="rId11"/>
    <p:sldId id="330" r:id="rId12"/>
    <p:sldId id="332" r:id="rId13"/>
    <p:sldId id="333" r:id="rId14"/>
    <p:sldId id="301" r:id="rId15"/>
    <p:sldId id="334" r:id="rId16"/>
    <p:sldId id="335" r:id="rId17"/>
    <p:sldId id="336" r:id="rId18"/>
    <p:sldId id="337" r:id="rId19"/>
    <p:sldId id="339" r:id="rId20"/>
    <p:sldId id="342" r:id="rId21"/>
    <p:sldId id="34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CCA"/>
    <a:srgbClr val="52A76A"/>
    <a:srgbClr val="4C1B42"/>
    <a:srgbClr val="A2292A"/>
    <a:srgbClr val="F9C333"/>
    <a:srgbClr val="F08C33"/>
    <a:srgbClr val="56AD69"/>
    <a:srgbClr val="1B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1"/>
    <p:restoredTop sz="86397"/>
  </p:normalViewPr>
  <p:slideViewPr>
    <p:cSldViewPr snapToGrid="0" snapToObjects="1">
      <p:cViewPr varScale="1">
        <p:scale>
          <a:sx n="103" d="100"/>
          <a:sy n="103" d="100"/>
        </p:scale>
        <p:origin x="26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2.xml"/><Relationship Id="rId24" Type="http://schemas.openxmlformats.org/officeDocument/2006/relationships/presProps" Target="pres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43CA3-29DE-4A49-B931-C1D321472312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93139-9B5C-FC42-B148-3F6AFA5B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26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what we are going for!!!!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Not one is “in charge”  -- put up all the ideas you can.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5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If stuck:  add </a:t>
            </a:r>
            <a:r>
              <a:rPr lang="en-US" sz="1200" dirty="0" err="1" smtClean="0"/>
              <a:t>contraints</a:t>
            </a:r>
            <a:r>
              <a:rPr lang="en-US" sz="1200" dirty="0" smtClean="0"/>
              <a:t> (what if could only be solved with 10 million?  1000$); use inspiring brands (how would X do it?); focus on target audience</a:t>
            </a:r>
            <a:r>
              <a:rPr lang="en-US" sz="1200" dirty="0" smtClean="0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64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3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“build to think and to learn”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70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92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WE’LL HARVEST</a:t>
            </a:r>
            <a:r>
              <a:rPr lang="en-US" sz="1200" baseline="0" dirty="0" smtClean="0">
                <a:effectLst/>
              </a:rPr>
              <a:t> BIG INSIGHTS FROM LARGE GROUP</a:t>
            </a:r>
            <a:endParaRPr lang="en-US" sz="1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84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53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DESIGN THINKING:  a</a:t>
            </a:r>
            <a:r>
              <a:rPr lang="en-US" baseline="0" dirty="0" smtClean="0"/>
              <a:t> </a:t>
            </a:r>
            <a:r>
              <a:rPr lang="en-US" dirty="0" smtClean="0"/>
              <a:t>structured and collaborative approach used by designers to generate new ideas to find solutions to complex problems and challenges.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6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SET UP VIDEO: see if you can see evidence of these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3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NOTICE? WHAT SEE?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Centerpiece of human-centered design</a:t>
            </a:r>
          </a:p>
          <a:p>
            <a:r>
              <a:rPr lang="en-US" sz="1600" dirty="0" smtClean="0"/>
              <a:t>Not</a:t>
            </a:r>
            <a:r>
              <a:rPr lang="en-US" sz="1600" baseline="0" dirty="0" smtClean="0"/>
              <a:t> solving “our” problem</a:t>
            </a:r>
          </a:p>
          <a:p>
            <a:r>
              <a:rPr lang="en-US" sz="1600" baseline="0" dirty="0" smtClean="0"/>
              <a:t>Learning to see with fresh eyes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SYNTHIZED</a:t>
            </a:r>
            <a:r>
              <a:rPr lang="en-US" baseline="0" dirty="0" smtClean="0"/>
              <a:t> STORIES --&gt; THESE SENTIMENTS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8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 smtClean="0"/>
              <a:t>WHY</a:t>
            </a:r>
            <a:r>
              <a:rPr lang="en-US" sz="1200" baseline="0" dirty="0" smtClean="0"/>
              <a:t> IMPORTANT –</a:t>
            </a:r>
          </a:p>
          <a:p>
            <a:pPr lvl="1"/>
            <a:r>
              <a:rPr lang="en-US" sz="1200" baseline="0" dirty="0" smtClean="0"/>
              <a:t>IT’S ABOUT DEFINING “THE RIGHT” PROBLEM”</a:t>
            </a:r>
          </a:p>
          <a:p>
            <a:pPr lvl="1"/>
            <a:r>
              <a:rPr lang="en-US" sz="1200" dirty="0" smtClean="0"/>
              <a:t>P</a:t>
            </a:r>
            <a:r>
              <a:rPr lang="is-IS" sz="1200" dirty="0" smtClean="0"/>
              <a:t>rovides focus and frame problem</a:t>
            </a:r>
          </a:p>
          <a:p>
            <a:pPr lvl="1"/>
            <a:r>
              <a:rPr lang="en-US" sz="1200" dirty="0" smtClean="0"/>
              <a:t>I</a:t>
            </a:r>
            <a:r>
              <a:rPr lang="is-IS" sz="1200" dirty="0" smtClean="0"/>
              <a:t>nspires and empowers the team</a:t>
            </a:r>
          </a:p>
          <a:p>
            <a:pPr lvl="1"/>
            <a:r>
              <a:rPr lang="en-US" sz="1200" dirty="0" smtClean="0"/>
              <a:t>I</a:t>
            </a:r>
            <a:r>
              <a:rPr lang="is-IS" sz="1200" dirty="0" smtClean="0"/>
              <a:t>nforms criteria for evaluating competing ideas</a:t>
            </a:r>
          </a:p>
          <a:p>
            <a:pPr lvl="1"/>
            <a:r>
              <a:rPr lang="en-US" sz="1200" dirty="0" smtClean="0"/>
              <a:t>C</a:t>
            </a:r>
            <a:r>
              <a:rPr lang="is-IS" sz="1200" dirty="0" smtClean="0"/>
              <a:t>aptures hearts and minds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OUR PURPOSES, WE’LL USE A COLLECTIVE 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6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3139-9B5C-FC42-B148-3F6AFA5BE1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4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27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257B-FA86-5340-80A5-8BB6305413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6142" y="487448"/>
            <a:ext cx="5932788" cy="612303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8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71600"/>
            <a:ext cx="9144000" cy="551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89400"/>
            <a:ext cx="7443787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0" cap="all">
                <a:solidFill>
                  <a:srgbClr val="612D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589213"/>
            <a:ext cx="7443787" cy="1500187"/>
          </a:xfrm>
          <a:noFill/>
          <a:effectLst/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4D1C4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257B-FA86-5340-80A5-8BB63054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9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403860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03860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257B-FA86-5340-80A5-8BB6305413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1"/>
          <p:cNvSpPr>
            <a:spLocks noGrp="1"/>
          </p:cNvSpPr>
          <p:nvPr>
            <p:ph type="title"/>
          </p:nvPr>
        </p:nvSpPr>
        <p:spPr>
          <a:xfrm>
            <a:off x="126142" y="487448"/>
            <a:ext cx="5932788" cy="612303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5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986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cap="none">
                <a:solidFill>
                  <a:srgbClr val="612D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8375"/>
            <a:ext cx="4040188" cy="381952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986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612D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8375"/>
            <a:ext cx="4041775" cy="381952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257B-FA86-5340-80A5-8BB6305413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26142" y="487448"/>
            <a:ext cx="5932788" cy="612303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6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257B-FA86-5340-80A5-8BB63054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257B-FA86-5340-80A5-8BB63054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20800"/>
            <a:ext cx="9144000" cy="473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7999" y="4719692"/>
            <a:ext cx="8278272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rgbClr val="612D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999" y="3655916"/>
            <a:ext cx="8278272" cy="1068333"/>
          </a:xfrm>
          <a:noFill/>
          <a:effectLst/>
        </p:spPr>
        <p:txBody>
          <a:bodyPr anchor="t">
            <a:normAutofit/>
          </a:bodyPr>
          <a:lstStyle>
            <a:lvl1pPr marL="0" indent="0">
              <a:buNone/>
              <a:defRPr sz="2800" b="1" cap="all">
                <a:solidFill>
                  <a:srgbClr val="612D3C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8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7940"/>
            <a:ext cx="9144000" cy="1143000"/>
          </a:xfrm>
          <a:prstGeom prst="rect">
            <a:avLst/>
          </a:prstGeom>
          <a:solidFill>
            <a:srgbClr val="4D1C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30300"/>
            <a:ext cx="9144000" cy="177800"/>
          </a:xfrm>
          <a:prstGeom prst="rect">
            <a:avLst/>
          </a:prstGeom>
          <a:solidFill>
            <a:srgbClr val="A8A9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150" y="1561414"/>
            <a:ext cx="8775700" cy="5260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1800"/>
            <a:ext cx="8229600" cy="430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C257B-FA86-5340-80A5-8BB6305413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217117"/>
            <a:ext cx="8229600" cy="0"/>
          </a:xfrm>
          <a:prstGeom prst="line">
            <a:avLst/>
          </a:prstGeom>
          <a:ln w="12700">
            <a:solidFill>
              <a:srgbClr val="A8A9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85" y="110490"/>
            <a:ext cx="2739215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65" y="6300695"/>
            <a:ext cx="321217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7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600"/>
        </a:spcAft>
        <a:buClr>
          <a:srgbClr val="4D1C43"/>
        </a:buClr>
        <a:buSzPct val="100000"/>
        <a:buFont typeface="Lucida Grande"/>
        <a:buChar char="&gt;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0100" indent="-347663" algn="l" defTabSz="457200" rtl="0" eaLnBrk="1" latinLnBrk="0" hangingPunct="1">
        <a:spcBef>
          <a:spcPts val="600"/>
        </a:spcBef>
        <a:spcAft>
          <a:spcPts val="600"/>
        </a:spcAft>
        <a:buClr>
          <a:srgbClr val="4D1C43"/>
        </a:buClr>
        <a:buFont typeface="Arial"/>
        <a:buChar char="–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338138" algn="l" defTabSz="457200" rtl="0" eaLnBrk="1" latinLnBrk="0" hangingPunct="1">
        <a:spcBef>
          <a:spcPts val="600"/>
        </a:spcBef>
        <a:spcAft>
          <a:spcPts val="600"/>
        </a:spcAft>
        <a:buClr>
          <a:srgbClr val="4D1C43"/>
        </a:buClr>
        <a:buFont typeface="Arial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371600" indent="-341313" algn="l" defTabSz="457200" rtl="0" eaLnBrk="1" latinLnBrk="0" hangingPunct="1">
        <a:spcBef>
          <a:spcPts val="600"/>
        </a:spcBef>
        <a:spcAft>
          <a:spcPts val="600"/>
        </a:spcAft>
        <a:buClr>
          <a:srgbClr val="4D1C43"/>
        </a:buClr>
        <a:buFont typeface="Arial"/>
        <a:buChar char="–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663700" indent="-285750" algn="l" defTabSz="457200" rtl="0" eaLnBrk="1" latinLnBrk="0" hangingPunct="1">
        <a:spcBef>
          <a:spcPts val="600"/>
        </a:spcBef>
        <a:spcAft>
          <a:spcPts val="600"/>
        </a:spcAft>
        <a:buClr>
          <a:srgbClr val="4D1C43"/>
        </a:buClr>
        <a:buFont typeface="Arial"/>
        <a:buChar char="»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khartung@jff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5141417"/>
            <a:ext cx="8278272" cy="154121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Kyle Hartung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EdD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Director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Pathways to Prosperity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November 10,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2016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Design thinking to solve pressing challenges in our work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2662517" y="2817246"/>
            <a:ext cx="6093919" cy="32441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Equity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Transportation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Credentialing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Recruitment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Sustainable Funding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many, many more</a:t>
            </a:r>
            <a:r>
              <a:rPr lang="is-IS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STAGE ONE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78" y="4658623"/>
            <a:ext cx="1621721" cy="75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" y="1099751"/>
            <a:ext cx="2584731" cy="38770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80270" y="1415993"/>
            <a:ext cx="607952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ctr"/>
            <a:r>
              <a:rPr lang="en-US" sz="2400" b="1" dirty="0" smtClean="0">
                <a:solidFill>
                  <a:srgbClr val="478CCA"/>
                </a:solidFill>
                <a:latin typeface="Arial" charset="0"/>
                <a:ea typeface="Arial" charset="0"/>
                <a:cs typeface="Arial" charset="0"/>
              </a:rPr>
              <a:t>We know there are a host of things people care about and that matter to the success of our work and efforts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R="0" lvl="0" indent="-28575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54941" y="1612738"/>
            <a:ext cx="6320117" cy="4584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What’s the big idea?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‘Unpack’ &amp; synthesize what you have learned from your empathy work to draw conclusions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Problem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Finding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vs. Problem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Solving</a:t>
            </a:r>
          </a:p>
          <a:p>
            <a:pPr lvl="0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Consider: What do I want to be “true”? What could be better? “How might we…?”</a:t>
            </a:r>
          </a:p>
          <a:p>
            <a:pPr marL="0" indent="-4763"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What’s the what?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Generate a problem statement based on patterns of observation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onstruct a point of view that is based on “user” needs and insights [User + Need + Insight = POV]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STAGE TWO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498272" y="2477077"/>
            <a:ext cx="538843" cy="1122284"/>
          </a:xfrm>
          <a:custGeom>
            <a:avLst/>
            <a:gdLst>
              <a:gd name="connsiteX0" fmla="*/ 310242 w 718457"/>
              <a:gd name="connsiteY0" fmla="*/ 28261 h 1496379"/>
              <a:gd name="connsiteX1" fmla="*/ 408214 w 718457"/>
              <a:gd name="connsiteY1" fmla="*/ 534446 h 1496379"/>
              <a:gd name="connsiteX2" fmla="*/ 359228 w 718457"/>
              <a:gd name="connsiteY2" fmla="*/ 795703 h 1496379"/>
              <a:gd name="connsiteX3" fmla="*/ 326571 w 718457"/>
              <a:gd name="connsiteY3" fmla="*/ 893675 h 1496379"/>
              <a:gd name="connsiteX4" fmla="*/ 293914 w 718457"/>
              <a:gd name="connsiteY4" fmla="*/ 942661 h 1496379"/>
              <a:gd name="connsiteX5" fmla="*/ 277585 w 718457"/>
              <a:gd name="connsiteY5" fmla="*/ 991646 h 1496379"/>
              <a:gd name="connsiteX6" fmla="*/ 212271 w 718457"/>
              <a:gd name="connsiteY6" fmla="*/ 1089618 h 1496379"/>
              <a:gd name="connsiteX7" fmla="*/ 163285 w 718457"/>
              <a:gd name="connsiteY7" fmla="*/ 1236575 h 1496379"/>
              <a:gd name="connsiteX8" fmla="*/ 114300 w 718457"/>
              <a:gd name="connsiteY8" fmla="*/ 1350875 h 1496379"/>
              <a:gd name="connsiteX9" fmla="*/ 48985 w 718457"/>
              <a:gd name="connsiteY9" fmla="*/ 1448846 h 1496379"/>
              <a:gd name="connsiteX10" fmla="*/ 0 w 718457"/>
              <a:gd name="connsiteY10" fmla="*/ 1465175 h 1496379"/>
              <a:gd name="connsiteX11" fmla="*/ 261257 w 718457"/>
              <a:gd name="connsiteY11" fmla="*/ 1465175 h 1496379"/>
              <a:gd name="connsiteX12" fmla="*/ 293914 w 718457"/>
              <a:gd name="connsiteY12" fmla="*/ 1383532 h 1496379"/>
              <a:gd name="connsiteX13" fmla="*/ 342900 w 718457"/>
              <a:gd name="connsiteY13" fmla="*/ 1334546 h 1496379"/>
              <a:gd name="connsiteX14" fmla="*/ 424542 w 718457"/>
              <a:gd name="connsiteY14" fmla="*/ 1187589 h 1496379"/>
              <a:gd name="connsiteX15" fmla="*/ 506185 w 718457"/>
              <a:gd name="connsiteY15" fmla="*/ 1024303 h 1496379"/>
              <a:gd name="connsiteX16" fmla="*/ 522514 w 718457"/>
              <a:gd name="connsiteY16" fmla="*/ 975318 h 1496379"/>
              <a:gd name="connsiteX17" fmla="*/ 620485 w 718457"/>
              <a:gd name="connsiteY17" fmla="*/ 795703 h 1496379"/>
              <a:gd name="connsiteX18" fmla="*/ 669471 w 718457"/>
              <a:gd name="connsiteY18" fmla="*/ 599761 h 1496379"/>
              <a:gd name="connsiteX19" fmla="*/ 685800 w 718457"/>
              <a:gd name="connsiteY19" fmla="*/ 550775 h 1496379"/>
              <a:gd name="connsiteX20" fmla="*/ 718457 w 718457"/>
              <a:gd name="connsiteY20" fmla="*/ 436475 h 1496379"/>
              <a:gd name="connsiteX21" fmla="*/ 636814 w 718457"/>
              <a:gd name="connsiteY21" fmla="*/ 256861 h 1496379"/>
              <a:gd name="connsiteX22" fmla="*/ 538842 w 718457"/>
              <a:gd name="connsiteY22" fmla="*/ 224203 h 1496379"/>
              <a:gd name="connsiteX23" fmla="*/ 489857 w 718457"/>
              <a:gd name="connsiteY23" fmla="*/ 207875 h 1496379"/>
              <a:gd name="connsiteX24" fmla="*/ 391885 w 718457"/>
              <a:gd name="connsiteY24" fmla="*/ 126232 h 1496379"/>
              <a:gd name="connsiteX25" fmla="*/ 310242 w 718457"/>
              <a:gd name="connsiteY25" fmla="*/ 28261 h 14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8457" h="1496379">
                <a:moveTo>
                  <a:pt x="310242" y="28261"/>
                </a:moveTo>
                <a:cubicBezTo>
                  <a:pt x="312964" y="96297"/>
                  <a:pt x="387410" y="363850"/>
                  <a:pt x="408214" y="534446"/>
                </a:cubicBezTo>
                <a:cubicBezTo>
                  <a:pt x="420560" y="635685"/>
                  <a:pt x="388981" y="706442"/>
                  <a:pt x="359228" y="795703"/>
                </a:cubicBezTo>
                <a:cubicBezTo>
                  <a:pt x="359226" y="795708"/>
                  <a:pt x="326574" y="893671"/>
                  <a:pt x="326571" y="893675"/>
                </a:cubicBezTo>
                <a:cubicBezTo>
                  <a:pt x="315685" y="910004"/>
                  <a:pt x="302690" y="925108"/>
                  <a:pt x="293914" y="942661"/>
                </a:cubicBezTo>
                <a:cubicBezTo>
                  <a:pt x="286217" y="958056"/>
                  <a:pt x="285944" y="976600"/>
                  <a:pt x="277585" y="991646"/>
                </a:cubicBezTo>
                <a:cubicBezTo>
                  <a:pt x="258524" y="1025956"/>
                  <a:pt x="224683" y="1052383"/>
                  <a:pt x="212271" y="1089618"/>
                </a:cubicBezTo>
                <a:lnTo>
                  <a:pt x="163285" y="1236575"/>
                </a:lnTo>
                <a:cubicBezTo>
                  <a:pt x="146392" y="1287254"/>
                  <a:pt x="144568" y="1300429"/>
                  <a:pt x="114300" y="1350875"/>
                </a:cubicBezTo>
                <a:cubicBezTo>
                  <a:pt x="94106" y="1384531"/>
                  <a:pt x="86220" y="1436434"/>
                  <a:pt x="48985" y="1448846"/>
                </a:cubicBezTo>
                <a:lnTo>
                  <a:pt x="0" y="1465175"/>
                </a:lnTo>
                <a:cubicBezTo>
                  <a:pt x="91795" y="1495773"/>
                  <a:pt x="132904" y="1516516"/>
                  <a:pt x="261257" y="1465175"/>
                </a:cubicBezTo>
                <a:cubicBezTo>
                  <a:pt x="288471" y="1454289"/>
                  <a:pt x="278379" y="1408387"/>
                  <a:pt x="293914" y="1383532"/>
                </a:cubicBezTo>
                <a:cubicBezTo>
                  <a:pt x="306153" y="1363950"/>
                  <a:pt x="329045" y="1353020"/>
                  <a:pt x="342900" y="1334546"/>
                </a:cubicBezTo>
                <a:cubicBezTo>
                  <a:pt x="391852" y="1269276"/>
                  <a:pt x="387322" y="1252724"/>
                  <a:pt x="424542" y="1187589"/>
                </a:cubicBezTo>
                <a:cubicBezTo>
                  <a:pt x="492779" y="1068176"/>
                  <a:pt x="422887" y="1232548"/>
                  <a:pt x="506185" y="1024303"/>
                </a:cubicBezTo>
                <a:cubicBezTo>
                  <a:pt x="512577" y="1008322"/>
                  <a:pt x="514155" y="990364"/>
                  <a:pt x="522514" y="975318"/>
                </a:cubicBezTo>
                <a:cubicBezTo>
                  <a:pt x="613200" y="812083"/>
                  <a:pt x="566445" y="944313"/>
                  <a:pt x="620485" y="795703"/>
                </a:cubicBezTo>
                <a:cubicBezTo>
                  <a:pt x="677047" y="640156"/>
                  <a:pt x="634561" y="756854"/>
                  <a:pt x="669471" y="599761"/>
                </a:cubicBezTo>
                <a:cubicBezTo>
                  <a:pt x="673205" y="582959"/>
                  <a:pt x="681072" y="567325"/>
                  <a:pt x="685800" y="550775"/>
                </a:cubicBezTo>
                <a:cubicBezTo>
                  <a:pt x="726806" y="407253"/>
                  <a:pt x="679305" y="553927"/>
                  <a:pt x="718457" y="436475"/>
                </a:cubicBezTo>
                <a:cubicBezTo>
                  <a:pt x="708698" y="387683"/>
                  <a:pt x="697345" y="277038"/>
                  <a:pt x="636814" y="256861"/>
                </a:cubicBezTo>
                <a:lnTo>
                  <a:pt x="538842" y="224203"/>
                </a:lnTo>
                <a:lnTo>
                  <a:pt x="489857" y="207875"/>
                </a:lnTo>
                <a:cubicBezTo>
                  <a:pt x="446313" y="178846"/>
                  <a:pt x="425735" y="169753"/>
                  <a:pt x="391885" y="126232"/>
                </a:cubicBezTo>
                <a:cubicBezTo>
                  <a:pt x="312163" y="23732"/>
                  <a:pt x="307520" y="-39775"/>
                  <a:pt x="310242" y="28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514378" y="4658623"/>
            <a:ext cx="1621721" cy="75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4" y="1099751"/>
            <a:ext cx="2558619" cy="38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888034" y="1472881"/>
            <a:ext cx="5777250" cy="4629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52A76A"/>
                </a:solidFill>
                <a:latin typeface="Arial" charset="0"/>
                <a:ea typeface="Arial" charset="0"/>
                <a:cs typeface="Arial" charset="0"/>
              </a:rPr>
              <a:t>[[Insert defined ‘problems’ on this page]]</a:t>
            </a:r>
            <a:endParaRPr lang="en-US" sz="2000" b="1" dirty="0">
              <a:solidFill>
                <a:srgbClr val="52A7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STAGE TWO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498272" y="2477077"/>
            <a:ext cx="538843" cy="1122284"/>
          </a:xfrm>
          <a:custGeom>
            <a:avLst/>
            <a:gdLst>
              <a:gd name="connsiteX0" fmla="*/ 310242 w 718457"/>
              <a:gd name="connsiteY0" fmla="*/ 28261 h 1496379"/>
              <a:gd name="connsiteX1" fmla="*/ 408214 w 718457"/>
              <a:gd name="connsiteY1" fmla="*/ 534446 h 1496379"/>
              <a:gd name="connsiteX2" fmla="*/ 359228 w 718457"/>
              <a:gd name="connsiteY2" fmla="*/ 795703 h 1496379"/>
              <a:gd name="connsiteX3" fmla="*/ 326571 w 718457"/>
              <a:gd name="connsiteY3" fmla="*/ 893675 h 1496379"/>
              <a:gd name="connsiteX4" fmla="*/ 293914 w 718457"/>
              <a:gd name="connsiteY4" fmla="*/ 942661 h 1496379"/>
              <a:gd name="connsiteX5" fmla="*/ 277585 w 718457"/>
              <a:gd name="connsiteY5" fmla="*/ 991646 h 1496379"/>
              <a:gd name="connsiteX6" fmla="*/ 212271 w 718457"/>
              <a:gd name="connsiteY6" fmla="*/ 1089618 h 1496379"/>
              <a:gd name="connsiteX7" fmla="*/ 163285 w 718457"/>
              <a:gd name="connsiteY7" fmla="*/ 1236575 h 1496379"/>
              <a:gd name="connsiteX8" fmla="*/ 114300 w 718457"/>
              <a:gd name="connsiteY8" fmla="*/ 1350875 h 1496379"/>
              <a:gd name="connsiteX9" fmla="*/ 48985 w 718457"/>
              <a:gd name="connsiteY9" fmla="*/ 1448846 h 1496379"/>
              <a:gd name="connsiteX10" fmla="*/ 0 w 718457"/>
              <a:gd name="connsiteY10" fmla="*/ 1465175 h 1496379"/>
              <a:gd name="connsiteX11" fmla="*/ 261257 w 718457"/>
              <a:gd name="connsiteY11" fmla="*/ 1465175 h 1496379"/>
              <a:gd name="connsiteX12" fmla="*/ 293914 w 718457"/>
              <a:gd name="connsiteY12" fmla="*/ 1383532 h 1496379"/>
              <a:gd name="connsiteX13" fmla="*/ 342900 w 718457"/>
              <a:gd name="connsiteY13" fmla="*/ 1334546 h 1496379"/>
              <a:gd name="connsiteX14" fmla="*/ 424542 w 718457"/>
              <a:gd name="connsiteY14" fmla="*/ 1187589 h 1496379"/>
              <a:gd name="connsiteX15" fmla="*/ 506185 w 718457"/>
              <a:gd name="connsiteY15" fmla="*/ 1024303 h 1496379"/>
              <a:gd name="connsiteX16" fmla="*/ 522514 w 718457"/>
              <a:gd name="connsiteY16" fmla="*/ 975318 h 1496379"/>
              <a:gd name="connsiteX17" fmla="*/ 620485 w 718457"/>
              <a:gd name="connsiteY17" fmla="*/ 795703 h 1496379"/>
              <a:gd name="connsiteX18" fmla="*/ 669471 w 718457"/>
              <a:gd name="connsiteY18" fmla="*/ 599761 h 1496379"/>
              <a:gd name="connsiteX19" fmla="*/ 685800 w 718457"/>
              <a:gd name="connsiteY19" fmla="*/ 550775 h 1496379"/>
              <a:gd name="connsiteX20" fmla="*/ 718457 w 718457"/>
              <a:gd name="connsiteY20" fmla="*/ 436475 h 1496379"/>
              <a:gd name="connsiteX21" fmla="*/ 636814 w 718457"/>
              <a:gd name="connsiteY21" fmla="*/ 256861 h 1496379"/>
              <a:gd name="connsiteX22" fmla="*/ 538842 w 718457"/>
              <a:gd name="connsiteY22" fmla="*/ 224203 h 1496379"/>
              <a:gd name="connsiteX23" fmla="*/ 489857 w 718457"/>
              <a:gd name="connsiteY23" fmla="*/ 207875 h 1496379"/>
              <a:gd name="connsiteX24" fmla="*/ 391885 w 718457"/>
              <a:gd name="connsiteY24" fmla="*/ 126232 h 1496379"/>
              <a:gd name="connsiteX25" fmla="*/ 310242 w 718457"/>
              <a:gd name="connsiteY25" fmla="*/ 28261 h 14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8457" h="1496379">
                <a:moveTo>
                  <a:pt x="310242" y="28261"/>
                </a:moveTo>
                <a:cubicBezTo>
                  <a:pt x="312964" y="96297"/>
                  <a:pt x="387410" y="363850"/>
                  <a:pt x="408214" y="534446"/>
                </a:cubicBezTo>
                <a:cubicBezTo>
                  <a:pt x="420560" y="635685"/>
                  <a:pt x="388981" y="706442"/>
                  <a:pt x="359228" y="795703"/>
                </a:cubicBezTo>
                <a:cubicBezTo>
                  <a:pt x="359226" y="795708"/>
                  <a:pt x="326574" y="893671"/>
                  <a:pt x="326571" y="893675"/>
                </a:cubicBezTo>
                <a:cubicBezTo>
                  <a:pt x="315685" y="910004"/>
                  <a:pt x="302690" y="925108"/>
                  <a:pt x="293914" y="942661"/>
                </a:cubicBezTo>
                <a:cubicBezTo>
                  <a:pt x="286217" y="958056"/>
                  <a:pt x="285944" y="976600"/>
                  <a:pt x="277585" y="991646"/>
                </a:cubicBezTo>
                <a:cubicBezTo>
                  <a:pt x="258524" y="1025956"/>
                  <a:pt x="224683" y="1052383"/>
                  <a:pt x="212271" y="1089618"/>
                </a:cubicBezTo>
                <a:lnTo>
                  <a:pt x="163285" y="1236575"/>
                </a:lnTo>
                <a:cubicBezTo>
                  <a:pt x="146392" y="1287254"/>
                  <a:pt x="144568" y="1300429"/>
                  <a:pt x="114300" y="1350875"/>
                </a:cubicBezTo>
                <a:cubicBezTo>
                  <a:pt x="94106" y="1384531"/>
                  <a:pt x="86220" y="1436434"/>
                  <a:pt x="48985" y="1448846"/>
                </a:cubicBezTo>
                <a:lnTo>
                  <a:pt x="0" y="1465175"/>
                </a:lnTo>
                <a:cubicBezTo>
                  <a:pt x="91795" y="1495773"/>
                  <a:pt x="132904" y="1516516"/>
                  <a:pt x="261257" y="1465175"/>
                </a:cubicBezTo>
                <a:cubicBezTo>
                  <a:pt x="288471" y="1454289"/>
                  <a:pt x="278379" y="1408387"/>
                  <a:pt x="293914" y="1383532"/>
                </a:cubicBezTo>
                <a:cubicBezTo>
                  <a:pt x="306153" y="1363950"/>
                  <a:pt x="329045" y="1353020"/>
                  <a:pt x="342900" y="1334546"/>
                </a:cubicBezTo>
                <a:cubicBezTo>
                  <a:pt x="391852" y="1269276"/>
                  <a:pt x="387322" y="1252724"/>
                  <a:pt x="424542" y="1187589"/>
                </a:cubicBezTo>
                <a:cubicBezTo>
                  <a:pt x="492779" y="1068176"/>
                  <a:pt x="422887" y="1232548"/>
                  <a:pt x="506185" y="1024303"/>
                </a:cubicBezTo>
                <a:cubicBezTo>
                  <a:pt x="512577" y="1008322"/>
                  <a:pt x="514155" y="990364"/>
                  <a:pt x="522514" y="975318"/>
                </a:cubicBezTo>
                <a:cubicBezTo>
                  <a:pt x="613200" y="812083"/>
                  <a:pt x="566445" y="944313"/>
                  <a:pt x="620485" y="795703"/>
                </a:cubicBezTo>
                <a:cubicBezTo>
                  <a:pt x="677047" y="640156"/>
                  <a:pt x="634561" y="756854"/>
                  <a:pt x="669471" y="599761"/>
                </a:cubicBezTo>
                <a:cubicBezTo>
                  <a:pt x="673205" y="582959"/>
                  <a:pt x="681072" y="567325"/>
                  <a:pt x="685800" y="550775"/>
                </a:cubicBezTo>
                <a:cubicBezTo>
                  <a:pt x="726806" y="407253"/>
                  <a:pt x="679305" y="553927"/>
                  <a:pt x="718457" y="436475"/>
                </a:cubicBezTo>
                <a:cubicBezTo>
                  <a:pt x="708698" y="387683"/>
                  <a:pt x="697345" y="277038"/>
                  <a:pt x="636814" y="256861"/>
                </a:cubicBezTo>
                <a:lnTo>
                  <a:pt x="538842" y="224203"/>
                </a:lnTo>
                <a:lnTo>
                  <a:pt x="489857" y="207875"/>
                </a:lnTo>
                <a:cubicBezTo>
                  <a:pt x="446313" y="178846"/>
                  <a:pt x="425735" y="169753"/>
                  <a:pt x="391885" y="126232"/>
                </a:cubicBezTo>
                <a:cubicBezTo>
                  <a:pt x="312163" y="23732"/>
                  <a:pt x="307520" y="-39775"/>
                  <a:pt x="310242" y="28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514378" y="4658623"/>
            <a:ext cx="1621721" cy="75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4" y="1099751"/>
            <a:ext cx="2558619" cy="38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433918" y="1370917"/>
            <a:ext cx="6441141" cy="4510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What’s the big idea?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Transition from identifying problems to creating solutions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Combine your understanding of the problem with your imagination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Pushing for the widest range of ideas (not finding a “best” solution”)</a:t>
            </a:r>
          </a:p>
          <a:p>
            <a:pPr marL="0" indent="0"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What’s the what?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Generate/brainstorm ideas </a:t>
            </a:r>
          </a:p>
          <a:p>
            <a:r>
              <a:rPr lang="is-IS" sz="2000" dirty="0">
                <a:latin typeface="Arial" charset="0"/>
                <a:ea typeface="Arial" charset="0"/>
                <a:cs typeface="Arial" charset="0"/>
              </a:rPr>
              <a:t>Go beyond the obvious to harvest the collective perspectives of the team &amp; uncover the unexpected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Pursue </a:t>
            </a: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is-IS" sz="2000" u="sng" dirty="0">
                <a:latin typeface="Arial" charset="0"/>
                <a:ea typeface="Arial" charset="0"/>
                <a:cs typeface="Arial" charset="0"/>
              </a:rPr>
              <a:t>olume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is-IS" sz="2000" u="sng" dirty="0">
                <a:latin typeface="Arial" charset="0"/>
                <a:ea typeface="Arial" charset="0"/>
                <a:cs typeface="Arial" charset="0"/>
              </a:rPr>
              <a:t>variety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STAGE THREE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78" y="4658623"/>
            <a:ext cx="1621721" cy="75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393"/>
            <a:ext cx="2623278" cy="39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STAGE THREE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498272" y="2477077"/>
            <a:ext cx="538843" cy="1122284"/>
          </a:xfrm>
          <a:custGeom>
            <a:avLst/>
            <a:gdLst>
              <a:gd name="connsiteX0" fmla="*/ 310242 w 718457"/>
              <a:gd name="connsiteY0" fmla="*/ 28261 h 1496379"/>
              <a:gd name="connsiteX1" fmla="*/ 408214 w 718457"/>
              <a:gd name="connsiteY1" fmla="*/ 534446 h 1496379"/>
              <a:gd name="connsiteX2" fmla="*/ 359228 w 718457"/>
              <a:gd name="connsiteY2" fmla="*/ 795703 h 1496379"/>
              <a:gd name="connsiteX3" fmla="*/ 326571 w 718457"/>
              <a:gd name="connsiteY3" fmla="*/ 893675 h 1496379"/>
              <a:gd name="connsiteX4" fmla="*/ 293914 w 718457"/>
              <a:gd name="connsiteY4" fmla="*/ 942661 h 1496379"/>
              <a:gd name="connsiteX5" fmla="*/ 277585 w 718457"/>
              <a:gd name="connsiteY5" fmla="*/ 991646 h 1496379"/>
              <a:gd name="connsiteX6" fmla="*/ 212271 w 718457"/>
              <a:gd name="connsiteY6" fmla="*/ 1089618 h 1496379"/>
              <a:gd name="connsiteX7" fmla="*/ 163285 w 718457"/>
              <a:gd name="connsiteY7" fmla="*/ 1236575 h 1496379"/>
              <a:gd name="connsiteX8" fmla="*/ 114300 w 718457"/>
              <a:gd name="connsiteY8" fmla="*/ 1350875 h 1496379"/>
              <a:gd name="connsiteX9" fmla="*/ 48985 w 718457"/>
              <a:gd name="connsiteY9" fmla="*/ 1448846 h 1496379"/>
              <a:gd name="connsiteX10" fmla="*/ 0 w 718457"/>
              <a:gd name="connsiteY10" fmla="*/ 1465175 h 1496379"/>
              <a:gd name="connsiteX11" fmla="*/ 261257 w 718457"/>
              <a:gd name="connsiteY11" fmla="*/ 1465175 h 1496379"/>
              <a:gd name="connsiteX12" fmla="*/ 293914 w 718457"/>
              <a:gd name="connsiteY12" fmla="*/ 1383532 h 1496379"/>
              <a:gd name="connsiteX13" fmla="*/ 342900 w 718457"/>
              <a:gd name="connsiteY13" fmla="*/ 1334546 h 1496379"/>
              <a:gd name="connsiteX14" fmla="*/ 424542 w 718457"/>
              <a:gd name="connsiteY14" fmla="*/ 1187589 h 1496379"/>
              <a:gd name="connsiteX15" fmla="*/ 506185 w 718457"/>
              <a:gd name="connsiteY15" fmla="*/ 1024303 h 1496379"/>
              <a:gd name="connsiteX16" fmla="*/ 522514 w 718457"/>
              <a:gd name="connsiteY16" fmla="*/ 975318 h 1496379"/>
              <a:gd name="connsiteX17" fmla="*/ 620485 w 718457"/>
              <a:gd name="connsiteY17" fmla="*/ 795703 h 1496379"/>
              <a:gd name="connsiteX18" fmla="*/ 669471 w 718457"/>
              <a:gd name="connsiteY18" fmla="*/ 599761 h 1496379"/>
              <a:gd name="connsiteX19" fmla="*/ 685800 w 718457"/>
              <a:gd name="connsiteY19" fmla="*/ 550775 h 1496379"/>
              <a:gd name="connsiteX20" fmla="*/ 718457 w 718457"/>
              <a:gd name="connsiteY20" fmla="*/ 436475 h 1496379"/>
              <a:gd name="connsiteX21" fmla="*/ 636814 w 718457"/>
              <a:gd name="connsiteY21" fmla="*/ 256861 h 1496379"/>
              <a:gd name="connsiteX22" fmla="*/ 538842 w 718457"/>
              <a:gd name="connsiteY22" fmla="*/ 224203 h 1496379"/>
              <a:gd name="connsiteX23" fmla="*/ 489857 w 718457"/>
              <a:gd name="connsiteY23" fmla="*/ 207875 h 1496379"/>
              <a:gd name="connsiteX24" fmla="*/ 391885 w 718457"/>
              <a:gd name="connsiteY24" fmla="*/ 126232 h 1496379"/>
              <a:gd name="connsiteX25" fmla="*/ 310242 w 718457"/>
              <a:gd name="connsiteY25" fmla="*/ 28261 h 14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8457" h="1496379">
                <a:moveTo>
                  <a:pt x="310242" y="28261"/>
                </a:moveTo>
                <a:cubicBezTo>
                  <a:pt x="312964" y="96297"/>
                  <a:pt x="387410" y="363850"/>
                  <a:pt x="408214" y="534446"/>
                </a:cubicBezTo>
                <a:cubicBezTo>
                  <a:pt x="420560" y="635685"/>
                  <a:pt x="388981" y="706442"/>
                  <a:pt x="359228" y="795703"/>
                </a:cubicBezTo>
                <a:cubicBezTo>
                  <a:pt x="359226" y="795708"/>
                  <a:pt x="326574" y="893671"/>
                  <a:pt x="326571" y="893675"/>
                </a:cubicBezTo>
                <a:cubicBezTo>
                  <a:pt x="315685" y="910004"/>
                  <a:pt x="302690" y="925108"/>
                  <a:pt x="293914" y="942661"/>
                </a:cubicBezTo>
                <a:cubicBezTo>
                  <a:pt x="286217" y="958056"/>
                  <a:pt x="285944" y="976600"/>
                  <a:pt x="277585" y="991646"/>
                </a:cubicBezTo>
                <a:cubicBezTo>
                  <a:pt x="258524" y="1025956"/>
                  <a:pt x="224683" y="1052383"/>
                  <a:pt x="212271" y="1089618"/>
                </a:cubicBezTo>
                <a:lnTo>
                  <a:pt x="163285" y="1236575"/>
                </a:lnTo>
                <a:cubicBezTo>
                  <a:pt x="146392" y="1287254"/>
                  <a:pt x="144568" y="1300429"/>
                  <a:pt x="114300" y="1350875"/>
                </a:cubicBezTo>
                <a:cubicBezTo>
                  <a:pt x="94106" y="1384531"/>
                  <a:pt x="86220" y="1436434"/>
                  <a:pt x="48985" y="1448846"/>
                </a:cubicBezTo>
                <a:lnTo>
                  <a:pt x="0" y="1465175"/>
                </a:lnTo>
                <a:cubicBezTo>
                  <a:pt x="91795" y="1495773"/>
                  <a:pt x="132904" y="1516516"/>
                  <a:pt x="261257" y="1465175"/>
                </a:cubicBezTo>
                <a:cubicBezTo>
                  <a:pt x="288471" y="1454289"/>
                  <a:pt x="278379" y="1408387"/>
                  <a:pt x="293914" y="1383532"/>
                </a:cubicBezTo>
                <a:cubicBezTo>
                  <a:pt x="306153" y="1363950"/>
                  <a:pt x="329045" y="1353020"/>
                  <a:pt x="342900" y="1334546"/>
                </a:cubicBezTo>
                <a:cubicBezTo>
                  <a:pt x="391852" y="1269276"/>
                  <a:pt x="387322" y="1252724"/>
                  <a:pt x="424542" y="1187589"/>
                </a:cubicBezTo>
                <a:cubicBezTo>
                  <a:pt x="492779" y="1068176"/>
                  <a:pt x="422887" y="1232548"/>
                  <a:pt x="506185" y="1024303"/>
                </a:cubicBezTo>
                <a:cubicBezTo>
                  <a:pt x="512577" y="1008322"/>
                  <a:pt x="514155" y="990364"/>
                  <a:pt x="522514" y="975318"/>
                </a:cubicBezTo>
                <a:cubicBezTo>
                  <a:pt x="613200" y="812083"/>
                  <a:pt x="566445" y="944313"/>
                  <a:pt x="620485" y="795703"/>
                </a:cubicBezTo>
                <a:cubicBezTo>
                  <a:pt x="677047" y="640156"/>
                  <a:pt x="634561" y="756854"/>
                  <a:pt x="669471" y="599761"/>
                </a:cubicBezTo>
                <a:cubicBezTo>
                  <a:pt x="673205" y="582959"/>
                  <a:pt x="681072" y="567325"/>
                  <a:pt x="685800" y="550775"/>
                </a:cubicBezTo>
                <a:cubicBezTo>
                  <a:pt x="726806" y="407253"/>
                  <a:pt x="679305" y="553927"/>
                  <a:pt x="718457" y="436475"/>
                </a:cubicBezTo>
                <a:cubicBezTo>
                  <a:pt x="708698" y="387683"/>
                  <a:pt x="697345" y="277038"/>
                  <a:pt x="636814" y="256861"/>
                </a:cubicBezTo>
                <a:lnTo>
                  <a:pt x="538842" y="224203"/>
                </a:lnTo>
                <a:lnTo>
                  <a:pt x="489857" y="207875"/>
                </a:lnTo>
                <a:cubicBezTo>
                  <a:pt x="446313" y="178846"/>
                  <a:pt x="425735" y="169753"/>
                  <a:pt x="391885" y="126232"/>
                </a:cubicBezTo>
                <a:cubicBezTo>
                  <a:pt x="312163" y="23732"/>
                  <a:pt x="307520" y="-39775"/>
                  <a:pt x="310242" y="28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514378" y="4658623"/>
            <a:ext cx="1621721" cy="75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393"/>
            <a:ext cx="2623278" cy="393491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08053" y="1640543"/>
            <a:ext cx="5874374" cy="42149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SzPct val="100000"/>
              <a:buFont typeface="Lucida Grande"/>
              <a:buChar char="&gt;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00100" indent="-347663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338138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-341313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6370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DO</a:t>
            </a:r>
            <a:r>
              <a:rPr lang="is-IS" sz="2000" b="1" dirty="0"/>
              <a:t>…</a:t>
            </a:r>
            <a:endParaRPr lang="en-US" sz="2000" b="1" dirty="0"/>
          </a:p>
          <a:p>
            <a:pPr lvl="0"/>
            <a:r>
              <a:rPr lang="en-US" sz="2000" dirty="0"/>
              <a:t>Defer judgement</a:t>
            </a:r>
          </a:p>
          <a:p>
            <a:pPr lvl="0"/>
            <a:r>
              <a:rPr lang="en-US" sz="2000" dirty="0"/>
              <a:t>Encourage wild ideas</a:t>
            </a:r>
          </a:p>
          <a:p>
            <a:pPr lvl="0"/>
            <a:r>
              <a:rPr lang="en-US" sz="2000" dirty="0"/>
              <a:t>Build on ideas of others</a:t>
            </a:r>
          </a:p>
          <a:p>
            <a:pPr lvl="0"/>
            <a:r>
              <a:rPr lang="en-US" sz="2000" dirty="0"/>
              <a:t>Stay focused on the problem</a:t>
            </a:r>
          </a:p>
          <a:p>
            <a:pPr lvl="0"/>
            <a:r>
              <a:rPr lang="en-US" sz="2000" dirty="0"/>
              <a:t>Be visual</a:t>
            </a:r>
          </a:p>
          <a:p>
            <a:pPr lvl="0"/>
            <a:r>
              <a:rPr lang="en-US" sz="2000" dirty="0"/>
              <a:t>Go for quantity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6591" y="1667437"/>
            <a:ext cx="3319433" cy="42149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SzPct val="100000"/>
              <a:buFont typeface="Lucida Grande"/>
              <a:buChar char="&gt;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00100" indent="-347663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338138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-341313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6370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DON’T</a:t>
            </a:r>
            <a:r>
              <a:rPr lang="is-IS" sz="2000" b="1" dirty="0"/>
              <a:t>…</a:t>
            </a:r>
            <a:endParaRPr lang="en-US" sz="2000" b="1" dirty="0"/>
          </a:p>
          <a:p>
            <a:r>
              <a:rPr lang="en-US" sz="2000" dirty="0"/>
              <a:t>Judge</a:t>
            </a:r>
          </a:p>
          <a:p>
            <a:r>
              <a:rPr lang="en-US" sz="2000" dirty="0"/>
              <a:t>Criticize or filter</a:t>
            </a:r>
          </a:p>
          <a:p>
            <a:r>
              <a:rPr lang="en-US" sz="2000" dirty="0"/>
              <a:t>Debate</a:t>
            </a:r>
          </a:p>
          <a:p>
            <a:r>
              <a:rPr lang="en-US" sz="2000" dirty="0"/>
              <a:t>Engage in “power concentration”</a:t>
            </a:r>
          </a:p>
          <a:p>
            <a:r>
              <a:rPr lang="en-US" sz="2000" dirty="0"/>
              <a:t>“Chat”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47452" y="4893985"/>
            <a:ext cx="6571572" cy="458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SzPct val="100000"/>
              <a:buFont typeface="Lucida Grande"/>
              <a:buChar char="&gt;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00100" indent="-347663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338138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-341313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6370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s-IS" b="1" dirty="0">
                <a:solidFill>
                  <a:srgbClr val="F08C33"/>
                </a:solidFill>
              </a:rPr>
              <a:t>You can’t be wrong!</a:t>
            </a:r>
          </a:p>
          <a:p>
            <a:pPr marL="0" indent="0" algn="ctr">
              <a:buNone/>
            </a:pPr>
            <a:r>
              <a:rPr lang="is-IS" b="1" dirty="0">
                <a:solidFill>
                  <a:srgbClr val="F08C33"/>
                </a:solidFill>
              </a:rPr>
              <a:t>Make each other look brilliant!</a:t>
            </a:r>
            <a:endParaRPr lang="en-US" b="1" dirty="0">
              <a:solidFill>
                <a:srgbClr val="F08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9" grpId="0" uiExpand="1" build="allAtOnce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26658" y="1511502"/>
            <a:ext cx="6355978" cy="4349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Refine your ideas</a:t>
            </a:r>
            <a:endParaRPr lang="is-I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“C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luster” related ideas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Frame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one or two “big” ideas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o a reality check: What are the values/needs?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he challenges/barriers?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escribe it in more detail: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What needs/opportunities does it address?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Give it a name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Sketch it</a:t>
            </a:r>
          </a:p>
          <a:p>
            <a:pPr lvl="0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Identify/look for headlines &gt;&gt; one sentence statements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STAGE THREE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78" y="4658623"/>
            <a:ext cx="1621721" cy="75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393"/>
            <a:ext cx="2623278" cy="39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88316" y="1652494"/>
            <a:ext cx="6146401" cy="4492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What’s the big idea?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Prototyping is:</a:t>
            </a:r>
          </a:p>
          <a:p>
            <a:pPr lvl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RAPID (don’t perseverate!)</a:t>
            </a:r>
          </a:p>
          <a:p>
            <a:pPr lvl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An act of thinking/learning</a:t>
            </a:r>
          </a:p>
          <a:p>
            <a:pPr lvl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 communication of ideas</a:t>
            </a:r>
          </a:p>
          <a:p>
            <a:pPr lvl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beginning of a conversation</a:t>
            </a:r>
          </a:p>
          <a:p>
            <a:pPr lvl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Failing quickly to test possibilities</a:t>
            </a:r>
          </a:p>
          <a:p>
            <a:pPr marL="0" indent="0">
              <a:buNone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What’s the what?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is-IS" sz="1600" dirty="0">
                <a:latin typeface="Arial" charset="0"/>
                <a:ea typeface="Arial" charset="0"/>
                <a:cs typeface="Arial" charset="0"/>
              </a:rPr>
              <a:t>dentify a key variable to work with &amp; keep “user” in mind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Create a “scale” representation of one or two of your ideas (i.e., “flesh it out”): Mock-up, Model, Diagram, Storyboard, etc.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STAGE FOUR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498272" y="2477077"/>
            <a:ext cx="538843" cy="1122284"/>
          </a:xfrm>
          <a:custGeom>
            <a:avLst/>
            <a:gdLst>
              <a:gd name="connsiteX0" fmla="*/ 310242 w 718457"/>
              <a:gd name="connsiteY0" fmla="*/ 28261 h 1496379"/>
              <a:gd name="connsiteX1" fmla="*/ 408214 w 718457"/>
              <a:gd name="connsiteY1" fmla="*/ 534446 h 1496379"/>
              <a:gd name="connsiteX2" fmla="*/ 359228 w 718457"/>
              <a:gd name="connsiteY2" fmla="*/ 795703 h 1496379"/>
              <a:gd name="connsiteX3" fmla="*/ 326571 w 718457"/>
              <a:gd name="connsiteY3" fmla="*/ 893675 h 1496379"/>
              <a:gd name="connsiteX4" fmla="*/ 293914 w 718457"/>
              <a:gd name="connsiteY4" fmla="*/ 942661 h 1496379"/>
              <a:gd name="connsiteX5" fmla="*/ 277585 w 718457"/>
              <a:gd name="connsiteY5" fmla="*/ 991646 h 1496379"/>
              <a:gd name="connsiteX6" fmla="*/ 212271 w 718457"/>
              <a:gd name="connsiteY6" fmla="*/ 1089618 h 1496379"/>
              <a:gd name="connsiteX7" fmla="*/ 163285 w 718457"/>
              <a:gd name="connsiteY7" fmla="*/ 1236575 h 1496379"/>
              <a:gd name="connsiteX8" fmla="*/ 114300 w 718457"/>
              <a:gd name="connsiteY8" fmla="*/ 1350875 h 1496379"/>
              <a:gd name="connsiteX9" fmla="*/ 48985 w 718457"/>
              <a:gd name="connsiteY9" fmla="*/ 1448846 h 1496379"/>
              <a:gd name="connsiteX10" fmla="*/ 0 w 718457"/>
              <a:gd name="connsiteY10" fmla="*/ 1465175 h 1496379"/>
              <a:gd name="connsiteX11" fmla="*/ 261257 w 718457"/>
              <a:gd name="connsiteY11" fmla="*/ 1465175 h 1496379"/>
              <a:gd name="connsiteX12" fmla="*/ 293914 w 718457"/>
              <a:gd name="connsiteY12" fmla="*/ 1383532 h 1496379"/>
              <a:gd name="connsiteX13" fmla="*/ 342900 w 718457"/>
              <a:gd name="connsiteY13" fmla="*/ 1334546 h 1496379"/>
              <a:gd name="connsiteX14" fmla="*/ 424542 w 718457"/>
              <a:gd name="connsiteY14" fmla="*/ 1187589 h 1496379"/>
              <a:gd name="connsiteX15" fmla="*/ 506185 w 718457"/>
              <a:gd name="connsiteY15" fmla="*/ 1024303 h 1496379"/>
              <a:gd name="connsiteX16" fmla="*/ 522514 w 718457"/>
              <a:gd name="connsiteY16" fmla="*/ 975318 h 1496379"/>
              <a:gd name="connsiteX17" fmla="*/ 620485 w 718457"/>
              <a:gd name="connsiteY17" fmla="*/ 795703 h 1496379"/>
              <a:gd name="connsiteX18" fmla="*/ 669471 w 718457"/>
              <a:gd name="connsiteY18" fmla="*/ 599761 h 1496379"/>
              <a:gd name="connsiteX19" fmla="*/ 685800 w 718457"/>
              <a:gd name="connsiteY19" fmla="*/ 550775 h 1496379"/>
              <a:gd name="connsiteX20" fmla="*/ 718457 w 718457"/>
              <a:gd name="connsiteY20" fmla="*/ 436475 h 1496379"/>
              <a:gd name="connsiteX21" fmla="*/ 636814 w 718457"/>
              <a:gd name="connsiteY21" fmla="*/ 256861 h 1496379"/>
              <a:gd name="connsiteX22" fmla="*/ 538842 w 718457"/>
              <a:gd name="connsiteY22" fmla="*/ 224203 h 1496379"/>
              <a:gd name="connsiteX23" fmla="*/ 489857 w 718457"/>
              <a:gd name="connsiteY23" fmla="*/ 207875 h 1496379"/>
              <a:gd name="connsiteX24" fmla="*/ 391885 w 718457"/>
              <a:gd name="connsiteY24" fmla="*/ 126232 h 1496379"/>
              <a:gd name="connsiteX25" fmla="*/ 310242 w 718457"/>
              <a:gd name="connsiteY25" fmla="*/ 28261 h 14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8457" h="1496379">
                <a:moveTo>
                  <a:pt x="310242" y="28261"/>
                </a:moveTo>
                <a:cubicBezTo>
                  <a:pt x="312964" y="96297"/>
                  <a:pt x="387410" y="363850"/>
                  <a:pt x="408214" y="534446"/>
                </a:cubicBezTo>
                <a:cubicBezTo>
                  <a:pt x="420560" y="635685"/>
                  <a:pt x="388981" y="706442"/>
                  <a:pt x="359228" y="795703"/>
                </a:cubicBezTo>
                <a:cubicBezTo>
                  <a:pt x="359226" y="795708"/>
                  <a:pt x="326574" y="893671"/>
                  <a:pt x="326571" y="893675"/>
                </a:cubicBezTo>
                <a:cubicBezTo>
                  <a:pt x="315685" y="910004"/>
                  <a:pt x="302690" y="925108"/>
                  <a:pt x="293914" y="942661"/>
                </a:cubicBezTo>
                <a:cubicBezTo>
                  <a:pt x="286217" y="958056"/>
                  <a:pt x="285944" y="976600"/>
                  <a:pt x="277585" y="991646"/>
                </a:cubicBezTo>
                <a:cubicBezTo>
                  <a:pt x="258524" y="1025956"/>
                  <a:pt x="224683" y="1052383"/>
                  <a:pt x="212271" y="1089618"/>
                </a:cubicBezTo>
                <a:lnTo>
                  <a:pt x="163285" y="1236575"/>
                </a:lnTo>
                <a:cubicBezTo>
                  <a:pt x="146392" y="1287254"/>
                  <a:pt x="144568" y="1300429"/>
                  <a:pt x="114300" y="1350875"/>
                </a:cubicBezTo>
                <a:cubicBezTo>
                  <a:pt x="94106" y="1384531"/>
                  <a:pt x="86220" y="1436434"/>
                  <a:pt x="48985" y="1448846"/>
                </a:cubicBezTo>
                <a:lnTo>
                  <a:pt x="0" y="1465175"/>
                </a:lnTo>
                <a:cubicBezTo>
                  <a:pt x="91795" y="1495773"/>
                  <a:pt x="132904" y="1516516"/>
                  <a:pt x="261257" y="1465175"/>
                </a:cubicBezTo>
                <a:cubicBezTo>
                  <a:pt x="288471" y="1454289"/>
                  <a:pt x="278379" y="1408387"/>
                  <a:pt x="293914" y="1383532"/>
                </a:cubicBezTo>
                <a:cubicBezTo>
                  <a:pt x="306153" y="1363950"/>
                  <a:pt x="329045" y="1353020"/>
                  <a:pt x="342900" y="1334546"/>
                </a:cubicBezTo>
                <a:cubicBezTo>
                  <a:pt x="391852" y="1269276"/>
                  <a:pt x="387322" y="1252724"/>
                  <a:pt x="424542" y="1187589"/>
                </a:cubicBezTo>
                <a:cubicBezTo>
                  <a:pt x="492779" y="1068176"/>
                  <a:pt x="422887" y="1232548"/>
                  <a:pt x="506185" y="1024303"/>
                </a:cubicBezTo>
                <a:cubicBezTo>
                  <a:pt x="512577" y="1008322"/>
                  <a:pt x="514155" y="990364"/>
                  <a:pt x="522514" y="975318"/>
                </a:cubicBezTo>
                <a:cubicBezTo>
                  <a:pt x="613200" y="812083"/>
                  <a:pt x="566445" y="944313"/>
                  <a:pt x="620485" y="795703"/>
                </a:cubicBezTo>
                <a:cubicBezTo>
                  <a:pt x="677047" y="640156"/>
                  <a:pt x="634561" y="756854"/>
                  <a:pt x="669471" y="599761"/>
                </a:cubicBezTo>
                <a:cubicBezTo>
                  <a:pt x="673205" y="582959"/>
                  <a:pt x="681072" y="567325"/>
                  <a:pt x="685800" y="550775"/>
                </a:cubicBezTo>
                <a:cubicBezTo>
                  <a:pt x="726806" y="407253"/>
                  <a:pt x="679305" y="553927"/>
                  <a:pt x="718457" y="436475"/>
                </a:cubicBezTo>
                <a:cubicBezTo>
                  <a:pt x="708698" y="387683"/>
                  <a:pt x="697345" y="277038"/>
                  <a:pt x="636814" y="256861"/>
                </a:cubicBezTo>
                <a:lnTo>
                  <a:pt x="538842" y="224203"/>
                </a:lnTo>
                <a:lnTo>
                  <a:pt x="489857" y="207875"/>
                </a:lnTo>
                <a:cubicBezTo>
                  <a:pt x="446313" y="178846"/>
                  <a:pt x="425735" y="169753"/>
                  <a:pt x="391885" y="126232"/>
                </a:cubicBezTo>
                <a:cubicBezTo>
                  <a:pt x="312163" y="23732"/>
                  <a:pt x="307520" y="-39775"/>
                  <a:pt x="310242" y="28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514378" y="4658623"/>
            <a:ext cx="1621721" cy="75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29" y="720324"/>
            <a:ext cx="2625533" cy="39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6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98273" y="1423486"/>
            <a:ext cx="6457468" cy="4421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What’s the big idea?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Return to “user” group to test ideas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Refine prototypes and potential solutions (ITERATE!)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Learn more about the “user” (needs, insights, POV, etc.)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Refine your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own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POV of the challenge</a:t>
            </a:r>
          </a:p>
          <a:p>
            <a:pPr marL="0" indent="0">
              <a:buNone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What’s the what?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Show, don’t tell: let the ”user” use it, in context (create experiences)</a:t>
            </a:r>
          </a:p>
          <a:p>
            <a:pPr lvl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If not possible, frame a situation where users take on the roles/task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Ask users to compare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“Always prototype as if you know you’re right, but test as if you know you’re wrong.”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STAGE FIVE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78" y="4658623"/>
            <a:ext cx="1621721" cy="75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088"/>
            <a:ext cx="2624049" cy="39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8906" y="1782483"/>
            <a:ext cx="8229600" cy="427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Turn and talk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Questions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Questions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IMPLICATIONS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411" y="1565325"/>
            <a:ext cx="8229600" cy="471148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600" b="1" dirty="0">
                <a:latin typeface="Arial" charset="0"/>
                <a:ea typeface="Arial" charset="0"/>
                <a:cs typeface="Arial" charset="0"/>
              </a:rPr>
              <a:t>We are all designers</a:t>
            </a:r>
          </a:p>
          <a:p>
            <a:pPr marL="0" indent="0" algn="ctr">
              <a:buNone/>
            </a:pPr>
            <a:endParaRPr lang="en-US" sz="46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4600" b="1" dirty="0">
                <a:latin typeface="Arial" charset="0"/>
                <a:ea typeface="Arial" charset="0"/>
                <a:cs typeface="Arial" charset="0"/>
              </a:rPr>
              <a:t>Stepping out of our</a:t>
            </a:r>
          </a:p>
          <a:p>
            <a:pPr marL="0" indent="0" algn="ctr">
              <a:buNone/>
            </a:pPr>
            <a:r>
              <a:rPr lang="en-US" sz="4600" b="1" dirty="0">
                <a:latin typeface="Arial" charset="0"/>
                <a:ea typeface="Arial" charset="0"/>
                <a:cs typeface="Arial" charset="0"/>
              </a:rPr>
              <a:t>comfort zone = learning</a:t>
            </a:r>
          </a:p>
          <a:p>
            <a:pPr marL="0" indent="0" algn="ctr">
              <a:buNone/>
            </a:pPr>
            <a:endParaRPr lang="en-US" sz="46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4600" b="1" dirty="0">
                <a:latin typeface="Arial" charset="0"/>
                <a:ea typeface="Arial" charset="0"/>
                <a:cs typeface="Arial" charset="0"/>
              </a:rPr>
              <a:t>Embrace a ‘beginner’s mind’</a:t>
            </a:r>
          </a:p>
          <a:p>
            <a:pPr marL="0" indent="0" algn="ctr">
              <a:buNone/>
            </a:pPr>
            <a:endParaRPr lang="en-US" sz="46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4600" b="1" dirty="0">
                <a:latin typeface="Arial" charset="0"/>
                <a:ea typeface="Arial" charset="0"/>
                <a:cs typeface="Arial" charset="0"/>
              </a:rPr>
              <a:t>Problems are just opportunities</a:t>
            </a:r>
          </a:p>
          <a:p>
            <a:pPr marL="0" indent="0" algn="ctr">
              <a:buNone/>
            </a:pPr>
            <a:r>
              <a:rPr lang="en-US" sz="4600" b="1" dirty="0">
                <a:latin typeface="Arial" charset="0"/>
                <a:ea typeface="Arial" charset="0"/>
                <a:cs typeface="Arial" charset="0"/>
              </a:rPr>
              <a:t>for design in disguise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CLOSING THOUGHTS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400" y="6042475"/>
            <a:ext cx="8369300" cy="195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434229" y="4452012"/>
            <a:ext cx="4632960" cy="2057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80"/>
              </a:lnSpc>
              <a:buNone/>
            </a:pPr>
            <a:r>
              <a:rPr lang="en-US" sz="1400" dirty="0" smtClean="0">
                <a:solidFill>
                  <a:srgbClr val="612D3C"/>
                </a:solidFill>
                <a:latin typeface="Arial Bold"/>
                <a:cs typeface="Arial Bold"/>
              </a:rPr>
              <a:t>TEL  617.728.4446   FAX  617.728.4857   </a:t>
            </a:r>
            <a:r>
              <a:rPr lang="en-US" sz="1400" dirty="0" err="1" smtClean="0">
                <a:solidFill>
                  <a:srgbClr val="612D3C"/>
                </a:solidFill>
                <a:latin typeface="Arial Bold"/>
                <a:cs typeface="Arial Bold"/>
              </a:rPr>
              <a:t>info@jff.org</a:t>
            </a:r>
            <a:endParaRPr lang="en-US" sz="1400" dirty="0" smtClean="0">
              <a:solidFill>
                <a:srgbClr val="612D3C"/>
              </a:solidFill>
              <a:latin typeface="Arial Bold"/>
              <a:cs typeface="Arial Bold"/>
            </a:endParaRPr>
          </a:p>
          <a:p>
            <a:pPr marL="0" indent="0">
              <a:lnSpc>
                <a:spcPts val="1880"/>
              </a:lnSpc>
              <a:buNone/>
            </a:pPr>
            <a:r>
              <a:rPr lang="en-US" sz="1400" dirty="0" smtClean="0">
                <a:solidFill>
                  <a:srgbClr val="612D3C"/>
                </a:solidFill>
                <a:latin typeface="Arial Bold"/>
                <a:cs typeface="Arial Bold"/>
              </a:rPr>
              <a:t>88 Broad Street, 8</a:t>
            </a:r>
            <a:r>
              <a:rPr lang="en-US" sz="1400" baseline="30000" dirty="0" smtClean="0">
                <a:solidFill>
                  <a:srgbClr val="612D3C"/>
                </a:solidFill>
                <a:latin typeface="Arial Bold"/>
                <a:cs typeface="Arial Bold"/>
              </a:rPr>
              <a:t>th</a:t>
            </a:r>
            <a:r>
              <a:rPr lang="en-US" sz="1400" dirty="0" smtClean="0">
                <a:solidFill>
                  <a:srgbClr val="612D3C"/>
                </a:solidFill>
                <a:latin typeface="Arial Bold"/>
                <a:cs typeface="Arial Bold"/>
              </a:rPr>
              <a:t> Floor, Boston, MA 02110</a:t>
            </a:r>
            <a:r>
              <a:rPr lang="en-US" sz="1100" dirty="0" smtClean="0">
                <a:solidFill>
                  <a:srgbClr val="612D3C"/>
                </a:solidFill>
                <a:latin typeface="Arial Bold"/>
                <a:cs typeface="Arial Bold"/>
              </a:rPr>
              <a:t> (HQ)</a:t>
            </a:r>
          </a:p>
          <a:p>
            <a:pPr marL="0" indent="0">
              <a:lnSpc>
                <a:spcPts val="1880"/>
              </a:lnSpc>
              <a:buNone/>
            </a:pPr>
            <a:r>
              <a:rPr lang="ro-RO" sz="1400" dirty="0" smtClean="0">
                <a:solidFill>
                  <a:srgbClr val="612D3C"/>
                </a:solidFill>
                <a:latin typeface="Arial Bold"/>
                <a:cs typeface="Arial Bold"/>
              </a:rPr>
              <a:t>122 C Street, NW, Suite 650, Washington, DC 20001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US" sz="1400" dirty="0" smtClean="0">
                <a:solidFill>
                  <a:srgbClr val="612D3C"/>
                </a:solidFill>
                <a:latin typeface="Arial Bold"/>
                <a:cs typeface="Arial Bold"/>
              </a:rPr>
              <a:t>505 14th Street, Suite 900, Oakland, CA 94612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US" sz="1400" b="1" cap="all" dirty="0" smtClean="0">
                <a:solidFill>
                  <a:srgbClr val="612D3C"/>
                </a:solidFill>
              </a:rPr>
              <a:t>WWW.JFF.ORG</a:t>
            </a:r>
            <a:endParaRPr lang="en-US" sz="1400" b="1" cap="all" dirty="0">
              <a:solidFill>
                <a:srgbClr val="612D3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190607"/>
            <a:ext cx="8229600" cy="0"/>
          </a:xfrm>
          <a:prstGeom prst="line">
            <a:avLst/>
          </a:prstGeom>
          <a:ln w="12700">
            <a:solidFill>
              <a:srgbClr val="A8A9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34229" y="2292144"/>
            <a:ext cx="4406900" cy="8604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cap="all" dirty="0" smtClean="0">
                <a:solidFill>
                  <a:srgbClr val="612D3C"/>
                </a:solidFill>
              </a:rPr>
              <a:t>Kyle </a:t>
            </a:r>
            <a:r>
              <a:rPr lang="en-US" sz="2400" cap="all" dirty="0" err="1" smtClean="0">
                <a:solidFill>
                  <a:srgbClr val="612D3C"/>
                </a:solidFill>
              </a:rPr>
              <a:t>hartung</a:t>
            </a:r>
            <a:r>
              <a:rPr lang="en-US" sz="2000" cap="all" dirty="0" smtClean="0">
                <a:solidFill>
                  <a:srgbClr val="612D3C"/>
                </a:solidFill>
              </a:rPr>
              <a:t/>
            </a:r>
            <a:br>
              <a:rPr lang="en-US" sz="2000" cap="all" dirty="0" smtClean="0">
                <a:solidFill>
                  <a:srgbClr val="612D3C"/>
                </a:solidFill>
              </a:rPr>
            </a:br>
            <a:r>
              <a:rPr lang="en-US" sz="2000" b="0" dirty="0" smtClean="0">
                <a:solidFill>
                  <a:srgbClr val="612D3C"/>
                </a:solidFill>
                <a:hlinkClick r:id="rId3"/>
              </a:rPr>
              <a:t>khartung@jff.org</a:t>
            </a:r>
            <a:endParaRPr lang="en-US" sz="2000" b="0" dirty="0" smtClean="0">
              <a:solidFill>
                <a:srgbClr val="612D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What is ”it”?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structured and collaborative approach to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generate new ideas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t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o find solutions to complex problems and challenges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that require new ways of thinking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What does it “do”?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Allows us 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 identify the problems in our work and define them in ways that invite creative and innovative solutions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Design thinking – defined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" y="1607484"/>
            <a:ext cx="8469646" cy="42724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431" y="5816301"/>
            <a:ext cx="714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smtClean="0"/>
              <a:t>additional content also: IDEO, LCC (2012). Design Thinking for Educators Toolkit.]</a:t>
            </a:r>
            <a:endParaRPr lang="en-US" sz="1600" dirty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Design thinking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 example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494" y="1536094"/>
            <a:ext cx="870024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“The rapid evolution of technology is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changing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not only the way students think and learn, but the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paradigms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for classroom instruction as well. For educational institutions, this increasingly means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transitioning from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traditional, instructor-guided class settings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more collaborative, interactive environments.</a:t>
            </a:r>
          </a:p>
          <a:p>
            <a:pPr fontAlgn="base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However, new models for active learning require more than modifying teaching methodologies. To engage and stimulate today’s students, the learning environment must also change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…”</a:t>
            </a:r>
          </a:p>
          <a:p>
            <a:pPr fontAlgn="base"/>
            <a:endParaRPr lang="is-IS" sz="1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Source: Center for Innovative Teaching &amp; Learning, Indiana University: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Node Chairs Move Students to New Activity.”</a:t>
            </a:r>
          </a:p>
          <a:p>
            <a:pPr algn="ctr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Here’s how Steelcase tackled this challenge</a:t>
            </a:r>
          </a:p>
        </p:txBody>
      </p:sp>
    </p:spTree>
    <p:extLst>
      <p:ext uri="{BB962C8B-B14F-4D97-AF65-F5344CB8AC3E}">
        <p14:creationId xmlns:p14="http://schemas.microsoft.com/office/powerpoint/2010/main" val="5347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 example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0724" y="3002692"/>
            <a:ext cx="15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Video 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"We choose to go to the moon in this decade and do the other things, not because they are easy, </a:t>
            </a:r>
            <a:r>
              <a:rPr lang="en-US" sz="4000" b="1" dirty="0">
                <a:solidFill>
                  <a:srgbClr val="4C1B42"/>
                </a:solidFill>
                <a:latin typeface="Arial" charset="0"/>
                <a:ea typeface="Arial" charset="0"/>
                <a:cs typeface="Arial" charset="0"/>
              </a:rPr>
              <a:t>but because they are hard</a:t>
            </a:r>
            <a:r>
              <a:rPr lang="is-IS" sz="40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marL="0" indent="0" algn="ctr">
              <a:buNone/>
            </a:pP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–John F. Kennedy, 1962–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WHO CARES?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READY?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23203" y="1460631"/>
            <a:ext cx="6486326" cy="4638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What’s the big idea?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Learn about the audience for whom you are designing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Understand people in the context of the challenge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Uncover what is “true” and “meaningful” for people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…what do they </a:t>
            </a:r>
            <a:r>
              <a:rPr lang="is-IS" sz="2000" i="1" dirty="0">
                <a:latin typeface="Arial" charset="0"/>
                <a:ea typeface="Arial" charset="0"/>
                <a:cs typeface="Arial" charset="0"/>
              </a:rPr>
              <a:t>believe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What’s the what?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Seek out the voices/experiences of the “end” user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Observe, engage, watch, &amp; listen to harvest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rich stories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STAGE ONE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78" y="4658623"/>
            <a:ext cx="1621721" cy="75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" y="1099751"/>
            <a:ext cx="2584731" cy="38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theme/theme1.xml><?xml version="1.0" encoding="utf-8"?>
<a:theme xmlns:a="http://schemas.openxmlformats.org/drawingml/2006/main" name="NEW Pathways to Prosperity Network PPT Template 6.21.16">
  <a:themeElements>
    <a:clrScheme name="Purpl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thways to Prosperity Network PPT Template 6.21.16 (Read-Only)" id="{7219020D-9E3C-EB40-B034-719E36F9AC18}" vid="{8EA1AFC9-72CA-5C44-B2DB-D9208083B7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E235AC573F9F408AB0BD7F290E47FC" ma:contentTypeVersion="13" ma:contentTypeDescription="Create a new document." ma:contentTypeScope="" ma:versionID="c17f46f8bab2783dabd315db8002f11a">
  <xsd:schema xmlns:xsd="http://www.w3.org/2001/XMLSchema" xmlns:xs="http://www.w3.org/2001/XMLSchema" xmlns:p="http://schemas.microsoft.com/office/2006/metadata/properties" xmlns:ns2="e07ccd85-2e0c-46c1-b06c-b75f97e39e3d" targetNamespace="http://schemas.microsoft.com/office/2006/metadata/properties" ma:root="true" ma:fieldsID="aaacd2485b45f68f5aff6be38b3dac2e" ns2:_="">
    <xsd:import namespace="e07ccd85-2e0c-46c1-b06c-b75f97e39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ResourceCategoryLevel1" minOccurs="0"/>
                <xsd:element ref="ns2:ResourceCategoryLevel2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ccd85-2e0c-46c1-b06c-b75f97e39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ResourceCategoryLevel1" ma:index="10" nillable="true" ma:displayName="Resource Category Level 1" ma:format="Dropdown" ma:internalName="ResourceCategoryLevel1">
      <xsd:simpleType>
        <xsd:restriction base="dms:Choice">
          <xsd:enumeration value="Pathways Planning"/>
          <xsd:enumeration value="Pathway Specific"/>
          <xsd:enumeration value="Career Academies Impact &amp; Data"/>
          <xsd:enumeration value="Work Experience"/>
          <xsd:enumeration value="Pathways Marketing"/>
        </xsd:restriction>
      </xsd:simpleType>
    </xsd:element>
    <xsd:element name="ResourceCategoryLevel2" ma:index="11" nillable="true" ma:displayName="Resource Category Level 2" ma:format="Dropdown" ma:internalName="ResourceCategoryLevel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care"/>
                    <xsd:enumeration value="Manufacturing"/>
                    <xsd:enumeration value="Education Pathway"/>
                    <xsd:enumeration value="Agriculture"/>
                    <xsd:enumeration value="Business/Entrepreneurship"/>
                    <xsd:enumeration value="Equity-Centered"/>
                    <xsd:enumeration value="Marketing &amp; Communications"/>
                    <xsd:enumeration value="Middle School"/>
                    <xsd:enumeration value="College Credit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CategoryLevel1 xmlns="e07ccd85-2e0c-46c1-b06c-b75f97e39e3d">Pathways Planning</ResourceCategoryLevel1>
    <ResourceCategoryLevel2 xmlns="e07ccd85-2e0c-46c1-b06c-b75f97e39e3d" xsi:nil="true">
      <Value>Equity-Centered</Value>
    </ResourceCategoryLevel2>
  </documentManagement>
</p:properties>
</file>

<file path=customXml/itemProps1.xml><?xml version="1.0" encoding="utf-8"?>
<ds:datastoreItem xmlns:ds="http://schemas.openxmlformats.org/officeDocument/2006/customXml" ds:itemID="{AB8B9D0D-A47C-406B-89BF-21E002AF6E65}"/>
</file>

<file path=customXml/itemProps2.xml><?xml version="1.0" encoding="utf-8"?>
<ds:datastoreItem xmlns:ds="http://schemas.openxmlformats.org/officeDocument/2006/customXml" ds:itemID="{C22719B2-BB68-4587-A6E1-ADA90371A0E7}"/>
</file>

<file path=customXml/itemProps3.xml><?xml version="1.0" encoding="utf-8"?>
<ds:datastoreItem xmlns:ds="http://schemas.openxmlformats.org/officeDocument/2006/customXml" ds:itemID="{DE042F11-D080-42F0-9CB8-BC00FD9A1F0D}"/>
</file>

<file path=docProps/app.xml><?xml version="1.0" encoding="utf-8"?>
<Properties xmlns="http://schemas.openxmlformats.org/officeDocument/2006/extended-properties" xmlns:vt="http://schemas.openxmlformats.org/officeDocument/2006/docPropsVTypes">
  <Template>NEW Pathways to Prosperity Network PPT Template 6.21.16</Template>
  <TotalTime>12155</TotalTime>
  <Words>1078</Words>
  <Application>Microsoft Macintosh PowerPoint</Application>
  <PresentationFormat>On-screen Show (4:3)</PresentationFormat>
  <Paragraphs>169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 Bold</vt:lpstr>
      <vt:lpstr>Calibri</vt:lpstr>
      <vt:lpstr>Lucida Grande</vt:lpstr>
      <vt:lpstr>Wingdings</vt:lpstr>
      <vt:lpstr>Arial</vt:lpstr>
      <vt:lpstr>NEW Pathways to Prosperity Network PPT Template 6.21.16</vt:lpstr>
      <vt:lpstr>Kyle Hartung, EdD Director, Pathways to Prosperity November 10, 2016</vt:lpstr>
      <vt:lpstr>Overview</vt:lpstr>
      <vt:lpstr>Design thinking – defined</vt:lpstr>
      <vt:lpstr>Design thinking</vt:lpstr>
      <vt:lpstr>An example</vt:lpstr>
      <vt:lpstr>An example</vt:lpstr>
      <vt:lpstr>WHO CARES?</vt:lpstr>
      <vt:lpstr>PowerPoint Presentation</vt:lpstr>
      <vt:lpstr>STAGE ONE</vt:lpstr>
      <vt:lpstr>STAGE ONE</vt:lpstr>
      <vt:lpstr>STAGE TWO</vt:lpstr>
      <vt:lpstr>STAGE TWO</vt:lpstr>
      <vt:lpstr>STAGE THREE</vt:lpstr>
      <vt:lpstr>PowerPoint Presentation</vt:lpstr>
      <vt:lpstr>STAGE THREE</vt:lpstr>
      <vt:lpstr>STAGE THREE</vt:lpstr>
      <vt:lpstr>STAGE FOUR</vt:lpstr>
      <vt:lpstr>STAGE FIVE</vt:lpstr>
      <vt:lpstr>IMPLICATIONS</vt:lpstr>
      <vt:lpstr>CLOSING THOUGHTS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Thinking in Pathways Planning</dc:title>
  <dc:creator>Kyle Hartung</dc:creator>
  <cp:lastModifiedBy>Kyle Hartung</cp:lastModifiedBy>
  <cp:revision>174</cp:revision>
  <dcterms:created xsi:type="dcterms:W3CDTF">2016-06-07T00:32:45Z</dcterms:created>
  <dcterms:modified xsi:type="dcterms:W3CDTF">2016-11-10T19:40:47Z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0x010100E2E235AC573F9F408AB0BD7F290E47FC</vt:lpwstr>
  </property>
</Properties>
</file>