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diagrams/layout6.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4.xml" ContentType="application/vnd.openxmlformats-officedocument.drawingml.diagramStyle+xml"/>
  <Override PartName="/ppt/diagrams/quickStyle6.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4.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1.xml" ContentType="application/vnd.openxmlformats-officedocument.theme+xml"/>
  <Override PartName="/ppt/diagrams/layout7.xml" ContentType="application/vnd.openxmlformats-officedocument.drawingml.diagramLayout+xml"/>
  <Override PartName="/ppt/diagrams/quickStyle9.xml" ContentType="application/vnd.openxmlformats-officedocument.drawingml.diagramStyle+xml"/>
  <Override PartName="/ppt/diagrams/layout9.xml" ContentType="application/vnd.openxmlformats-officedocument.drawingml.diagramLayout+xml"/>
  <Override PartName="/ppt/diagrams/drawing9.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9.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96" r:id="rId2"/>
    <p:sldId id="265" r:id="rId3"/>
    <p:sldId id="266" r:id="rId4"/>
    <p:sldId id="267" r:id="rId5"/>
    <p:sldId id="268" r:id="rId6"/>
    <p:sldId id="269" r:id="rId7"/>
    <p:sldId id="270" r:id="rId8"/>
    <p:sldId id="271" r:id="rId9"/>
    <p:sldId id="290" r:id="rId10"/>
    <p:sldId id="273" r:id="rId11"/>
    <p:sldId id="274" r:id="rId12"/>
    <p:sldId id="291" r:id="rId13"/>
    <p:sldId id="276" r:id="rId14"/>
    <p:sldId id="277" r:id="rId15"/>
    <p:sldId id="292" r:id="rId16"/>
    <p:sldId id="279" r:id="rId17"/>
    <p:sldId id="280" r:id="rId18"/>
    <p:sldId id="293" r:id="rId19"/>
    <p:sldId id="282" r:id="rId20"/>
    <p:sldId id="283" r:id="rId21"/>
    <p:sldId id="294" r:id="rId22"/>
    <p:sldId id="285" r:id="rId23"/>
    <p:sldId id="286" r:id="rId24"/>
    <p:sldId id="28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2">
          <p15:clr>
            <a:srgbClr val="A4A3A4"/>
          </p15:clr>
        </p15:guide>
        <p15:guide id="4" pos="2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4D1C43"/>
    <a:srgbClr val="612D3C"/>
    <a:srgbClr val="71C2BD"/>
    <a:srgbClr val="4FB894"/>
    <a:srgbClr val="723147"/>
    <a:srgbClr val="52A29D"/>
    <a:srgbClr val="52A200"/>
    <a:srgbClr val="B0A94F"/>
    <a:srgbClr val="A8A94F"/>
    <a:srgbClr val="5098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4"/>
    <p:restoredTop sz="94475" autoAdjust="0"/>
  </p:normalViewPr>
  <p:slideViewPr>
    <p:cSldViewPr snapToGrid="0" snapToObjects="1">
      <p:cViewPr>
        <p:scale>
          <a:sx n="79" d="100"/>
          <a:sy n="79" d="100"/>
        </p:scale>
        <p:origin x="680" y="1056"/>
      </p:cViewPr>
      <p:guideLst>
        <p:guide orient="horz" pos="2160"/>
        <p:guide pos="2880"/>
        <p:guide orient="horz" pos="622"/>
        <p:guide pos="2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3.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2.xml"/><Relationship Id="rId20" Type="http://schemas.openxmlformats.org/officeDocument/2006/relationships/slide" Target="slides/slide19.xml"/><Relationship Id="rId29" Type="http://schemas.openxmlformats.org/officeDocument/2006/relationships/viewProps" Target="viewProp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presProps" Target="presProps.xml"/><Relationship Id="rId15" Type="http://schemas.openxmlformats.org/officeDocument/2006/relationships/slide" Target="slides/slide14.xml"/><Relationship Id="rId5" Type="http://schemas.openxmlformats.org/officeDocument/2006/relationships/slide" Target="slides/slide4.xml"/><Relationship Id="rId3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3E36E-9A43-FF4B-A63E-58616E7BBF58}"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62326EF1-912A-2248-B3D3-C1A9319486C7}">
      <dgm:prSet phldrT="[Text]">
        <dgm:style>
          <a:lnRef idx="1">
            <a:schemeClr val="accent1"/>
          </a:lnRef>
          <a:fillRef idx="2">
            <a:schemeClr val="accent1"/>
          </a:fillRef>
          <a:effectRef idx="1">
            <a:schemeClr val="accent1"/>
          </a:effectRef>
          <a:fontRef idx="minor">
            <a:schemeClr val="dk1"/>
          </a:fontRef>
        </dgm:style>
      </dgm:prSet>
      <dgm:spPr>
        <a:solidFill>
          <a:srgbClr val="52A29D"/>
        </a:solidFill>
        <a:ln>
          <a:noFill/>
        </a:ln>
      </dgm:spPr>
      <dgm:t>
        <a:bodyPr/>
        <a:lstStyle/>
        <a:p>
          <a:r>
            <a:rPr lang="en-US" b="1" dirty="0" smtClean="0">
              <a:ln>
                <a:noFill/>
              </a:ln>
              <a:solidFill>
                <a:schemeClr val="tx1"/>
              </a:solidFill>
            </a:rPr>
            <a:t>K-12 Schools</a:t>
          </a:r>
          <a:endParaRPr lang="en-US" b="1" dirty="0">
            <a:ln>
              <a:noFill/>
            </a:ln>
            <a:solidFill>
              <a:schemeClr val="tx1"/>
            </a:solidFill>
          </a:endParaRPr>
        </a:p>
      </dgm:t>
    </dgm:pt>
    <dgm:pt modelId="{7984DC35-59B4-884A-AD44-DE31268D3AF7}">
      <dgm:prSet phldrT="[Text]">
        <dgm:style>
          <a:lnRef idx="1">
            <a:schemeClr val="accent1"/>
          </a:lnRef>
          <a:fillRef idx="2">
            <a:schemeClr val="accent1"/>
          </a:fillRef>
          <a:effectRef idx="1">
            <a:schemeClr val="accent1"/>
          </a:effectRef>
          <a:fontRef idx="minor">
            <a:schemeClr val="dk1"/>
          </a:fontRef>
        </dgm:style>
      </dgm:prSet>
      <dgm:spPr>
        <a:solidFill>
          <a:srgbClr val="52A29D"/>
        </a:solidFill>
        <a:ln>
          <a:noFill/>
        </a:ln>
      </dgm:spPr>
      <dgm:t>
        <a:bodyPr/>
        <a:lstStyle/>
        <a:p>
          <a:r>
            <a:rPr lang="en-US" b="1" dirty="0" smtClean="0">
              <a:ln>
                <a:noFill/>
              </a:ln>
              <a:solidFill>
                <a:schemeClr val="tx1"/>
              </a:solidFill>
            </a:rPr>
            <a:t>Community Based Organizations</a:t>
          </a:r>
          <a:endParaRPr lang="en-US" b="1" dirty="0">
            <a:ln>
              <a:noFill/>
            </a:ln>
            <a:solidFill>
              <a:schemeClr val="tx1"/>
            </a:solidFill>
          </a:endParaRPr>
        </a:p>
      </dgm:t>
    </dgm:pt>
    <dgm:pt modelId="{D36EC0FC-3347-2646-99A6-445F605D6FE7}">
      <dgm:prSet phldrT="[Text]">
        <dgm:style>
          <a:lnRef idx="1">
            <a:schemeClr val="accent1"/>
          </a:lnRef>
          <a:fillRef idx="2">
            <a:schemeClr val="accent1"/>
          </a:fillRef>
          <a:effectRef idx="1">
            <a:schemeClr val="accent1"/>
          </a:effectRef>
          <a:fontRef idx="minor">
            <a:schemeClr val="dk1"/>
          </a:fontRef>
        </dgm:style>
      </dgm:prSet>
      <dgm:spPr>
        <a:solidFill>
          <a:srgbClr val="52A29D"/>
        </a:solidFill>
        <a:ln>
          <a:noFill/>
        </a:ln>
      </dgm:spPr>
      <dgm:t>
        <a:bodyPr/>
        <a:lstStyle/>
        <a:p>
          <a:r>
            <a:rPr lang="en-US" b="1" dirty="0" smtClean="0">
              <a:ln>
                <a:noFill/>
              </a:ln>
              <a:solidFill>
                <a:schemeClr val="tx1"/>
              </a:solidFill>
            </a:rPr>
            <a:t>Local and regional</a:t>
          </a:r>
        </a:p>
        <a:p>
          <a:r>
            <a:rPr lang="en-US" b="1" dirty="0" smtClean="0">
              <a:ln>
                <a:noFill/>
              </a:ln>
              <a:solidFill>
                <a:schemeClr val="tx1"/>
              </a:solidFill>
            </a:rPr>
            <a:t>government agencies</a:t>
          </a:r>
          <a:endParaRPr lang="en-US" b="1" dirty="0">
            <a:ln>
              <a:noFill/>
            </a:ln>
            <a:solidFill>
              <a:schemeClr val="tx1"/>
            </a:solidFill>
          </a:endParaRPr>
        </a:p>
      </dgm:t>
    </dgm:pt>
    <dgm:pt modelId="{11D1F51F-39A5-B140-B444-8AD501C77FB3}">
      <dgm:prSet phldrT="[Text]">
        <dgm:style>
          <a:lnRef idx="1">
            <a:schemeClr val="accent1"/>
          </a:lnRef>
          <a:fillRef idx="2">
            <a:schemeClr val="accent1"/>
          </a:fillRef>
          <a:effectRef idx="1">
            <a:schemeClr val="accent1"/>
          </a:effectRef>
          <a:fontRef idx="minor">
            <a:schemeClr val="dk1"/>
          </a:fontRef>
        </dgm:style>
      </dgm:prSet>
      <dgm:spPr>
        <a:solidFill>
          <a:srgbClr val="52A29D"/>
        </a:solidFill>
        <a:ln>
          <a:noFill/>
        </a:ln>
      </dgm:spPr>
      <dgm:t>
        <a:bodyPr/>
        <a:lstStyle/>
        <a:p>
          <a:r>
            <a:rPr lang="en-US" b="1" dirty="0" smtClean="0">
              <a:ln>
                <a:noFill/>
              </a:ln>
              <a:solidFill>
                <a:schemeClr val="tx1"/>
              </a:solidFill>
            </a:rPr>
            <a:t>Colleges &amp; Universities</a:t>
          </a:r>
        </a:p>
      </dgm:t>
    </dgm:pt>
    <dgm:pt modelId="{D90F97AF-82AF-9544-BD55-ECBE02BBA573}">
      <dgm:prSet phldrT="[Text]">
        <dgm:style>
          <a:lnRef idx="1">
            <a:schemeClr val="accent1"/>
          </a:lnRef>
          <a:fillRef idx="2">
            <a:schemeClr val="accent1"/>
          </a:fillRef>
          <a:effectRef idx="1">
            <a:schemeClr val="accent1"/>
          </a:effectRef>
          <a:fontRef idx="minor">
            <a:schemeClr val="dk1"/>
          </a:fontRef>
        </dgm:style>
      </dgm:prSet>
      <dgm:spPr>
        <a:solidFill>
          <a:srgbClr val="52A29D"/>
        </a:solidFill>
        <a:ln>
          <a:noFill/>
        </a:ln>
      </dgm:spPr>
      <dgm:t>
        <a:bodyPr/>
        <a:lstStyle/>
        <a:p>
          <a:r>
            <a:rPr lang="en-US" b="1" dirty="0" smtClean="0">
              <a:ln>
                <a:noFill/>
              </a:ln>
              <a:solidFill>
                <a:schemeClr val="tx1"/>
              </a:solidFill>
            </a:rPr>
            <a:t>Employers:  Business &amp; Industry</a:t>
          </a:r>
          <a:endParaRPr lang="en-US" b="1" dirty="0">
            <a:ln>
              <a:noFill/>
            </a:ln>
            <a:solidFill>
              <a:schemeClr val="tx1"/>
            </a:solidFill>
          </a:endParaRPr>
        </a:p>
      </dgm:t>
    </dgm:pt>
    <dgm:pt modelId="{DD9E8C38-171D-D24B-8A83-06232C0AEA63}">
      <dgm:prSet phldrT="[Text]">
        <dgm:style>
          <a:lnRef idx="1">
            <a:schemeClr val="accent1"/>
          </a:lnRef>
          <a:fillRef idx="2">
            <a:schemeClr val="accent1"/>
          </a:fillRef>
          <a:effectRef idx="1">
            <a:schemeClr val="accent1"/>
          </a:effectRef>
          <a:fontRef idx="minor">
            <a:schemeClr val="dk1"/>
          </a:fontRef>
        </dgm:style>
      </dgm:prSet>
      <dgm:spPr>
        <a:solidFill>
          <a:srgbClr val="52A29D"/>
        </a:solidFill>
        <a:ln>
          <a:noFill/>
        </a:ln>
      </dgm:spPr>
      <dgm:t>
        <a:bodyPr/>
        <a:lstStyle/>
        <a:p>
          <a:r>
            <a:rPr lang="en-US" b="1" dirty="0" smtClean="0">
              <a:ln>
                <a:noFill/>
              </a:ln>
              <a:solidFill>
                <a:schemeClr val="tx1"/>
              </a:solidFill>
            </a:rPr>
            <a:t>Convening Intermediary</a:t>
          </a:r>
          <a:endParaRPr lang="en-US" b="1" dirty="0">
            <a:ln>
              <a:noFill/>
            </a:ln>
            <a:solidFill>
              <a:schemeClr val="tx1"/>
            </a:solidFill>
          </a:endParaRPr>
        </a:p>
      </dgm:t>
    </dgm:pt>
    <dgm:pt modelId="{70CFDC3A-CBAB-3C47-BAAA-393A86BFC7F5}" type="sibTrans" cxnId="{6E02A97D-A459-D74E-A2EA-DB4803397413}">
      <dgm:prSet/>
      <dgm:spPr/>
      <dgm:t>
        <a:bodyPr/>
        <a:lstStyle/>
        <a:p>
          <a:endParaRPr lang="en-US"/>
        </a:p>
      </dgm:t>
    </dgm:pt>
    <dgm:pt modelId="{D2F6FC98-2CFB-884A-B757-5A7163A41813}" type="parTrans" cxnId="{6E02A97D-A459-D74E-A2EA-DB4803397413}">
      <dgm:prSet/>
      <dgm:spPr/>
      <dgm:t>
        <a:bodyPr/>
        <a:lstStyle/>
        <a:p>
          <a:endParaRPr lang="en-US"/>
        </a:p>
      </dgm:t>
    </dgm:pt>
    <dgm:pt modelId="{B89F2A98-3263-C441-898F-524E03E7BC45}" type="sibTrans" cxnId="{F2CCEA84-8657-8440-A80E-EEA6337C0BBC}">
      <dgm:prSet/>
      <dgm:spPr/>
      <dgm:t>
        <a:bodyPr/>
        <a:lstStyle/>
        <a:p>
          <a:endParaRPr lang="en-US"/>
        </a:p>
      </dgm:t>
    </dgm:pt>
    <dgm:pt modelId="{6FF8BAFD-7099-BD41-9758-57F35B5190BD}" type="parTrans" cxnId="{F2CCEA84-8657-8440-A80E-EEA6337C0BBC}">
      <dgm:prSet/>
      <dgm:spPr>
        <a:ln>
          <a:solidFill>
            <a:srgbClr val="52A29D"/>
          </a:solidFill>
        </a:ln>
      </dgm:spPr>
      <dgm:t>
        <a:bodyPr/>
        <a:lstStyle/>
        <a:p>
          <a:endParaRPr lang="en-US" b="1">
            <a:ln>
              <a:solidFill>
                <a:srgbClr val="52A29D"/>
              </a:solidFill>
            </a:ln>
            <a:solidFill>
              <a:schemeClr val="tx1"/>
            </a:solidFill>
          </a:endParaRPr>
        </a:p>
      </dgm:t>
    </dgm:pt>
    <dgm:pt modelId="{B33A7ABD-9887-5648-9BFD-F7A3DE1AD3A4}" type="sibTrans" cxnId="{A374A32B-6B16-FD4C-B676-3B804E51999D}">
      <dgm:prSet/>
      <dgm:spPr/>
      <dgm:t>
        <a:bodyPr/>
        <a:lstStyle/>
        <a:p>
          <a:endParaRPr lang="en-US"/>
        </a:p>
      </dgm:t>
    </dgm:pt>
    <dgm:pt modelId="{0E8DC9B8-D422-EC46-8003-1F0AE70C0764}" type="parTrans" cxnId="{A374A32B-6B16-FD4C-B676-3B804E51999D}">
      <dgm:prSet/>
      <dgm:spPr>
        <a:ln>
          <a:solidFill>
            <a:srgbClr val="52A29D"/>
          </a:solidFill>
        </a:ln>
      </dgm:spPr>
      <dgm:t>
        <a:bodyPr/>
        <a:lstStyle/>
        <a:p>
          <a:endParaRPr lang="en-US" b="1">
            <a:ln>
              <a:solidFill>
                <a:srgbClr val="52A29D"/>
              </a:solidFill>
            </a:ln>
            <a:solidFill>
              <a:schemeClr val="tx1"/>
            </a:solidFill>
          </a:endParaRPr>
        </a:p>
      </dgm:t>
    </dgm:pt>
    <dgm:pt modelId="{9121587D-2E36-7344-96E2-B5B7E3DBDBE2}" type="sibTrans" cxnId="{CB90F58F-E10D-3947-86FF-37E5A14AFD40}">
      <dgm:prSet/>
      <dgm:spPr/>
      <dgm:t>
        <a:bodyPr/>
        <a:lstStyle/>
        <a:p>
          <a:endParaRPr lang="en-US"/>
        </a:p>
      </dgm:t>
    </dgm:pt>
    <dgm:pt modelId="{E7385330-3852-DF48-8C6A-7EAA514F5276}" type="parTrans" cxnId="{CB90F58F-E10D-3947-86FF-37E5A14AFD40}">
      <dgm:prSet/>
      <dgm:spPr>
        <a:ln>
          <a:solidFill>
            <a:srgbClr val="52A29D"/>
          </a:solidFill>
        </a:ln>
      </dgm:spPr>
      <dgm:t>
        <a:bodyPr/>
        <a:lstStyle/>
        <a:p>
          <a:endParaRPr lang="en-US" b="1">
            <a:ln>
              <a:solidFill>
                <a:srgbClr val="52A29D"/>
              </a:solidFill>
            </a:ln>
            <a:solidFill>
              <a:schemeClr val="tx1"/>
            </a:solidFill>
          </a:endParaRPr>
        </a:p>
      </dgm:t>
    </dgm:pt>
    <dgm:pt modelId="{12ED2991-58C9-6340-BC41-5455135A506A}" type="sibTrans" cxnId="{0242B093-7297-BF47-95BD-DE5130846764}">
      <dgm:prSet/>
      <dgm:spPr/>
      <dgm:t>
        <a:bodyPr/>
        <a:lstStyle/>
        <a:p>
          <a:endParaRPr lang="en-US"/>
        </a:p>
      </dgm:t>
    </dgm:pt>
    <dgm:pt modelId="{96EA132D-DD9E-B94A-A8F0-5441345EDCF5}" type="parTrans" cxnId="{0242B093-7297-BF47-95BD-DE5130846764}">
      <dgm:prSet/>
      <dgm:spPr>
        <a:ln>
          <a:solidFill>
            <a:srgbClr val="52A29D"/>
          </a:solidFill>
        </a:ln>
      </dgm:spPr>
      <dgm:t>
        <a:bodyPr/>
        <a:lstStyle/>
        <a:p>
          <a:endParaRPr lang="en-US" b="1">
            <a:ln>
              <a:solidFill>
                <a:srgbClr val="52A29D"/>
              </a:solidFill>
            </a:ln>
            <a:solidFill>
              <a:schemeClr val="tx1"/>
            </a:solidFill>
          </a:endParaRPr>
        </a:p>
      </dgm:t>
    </dgm:pt>
    <dgm:pt modelId="{563C7C94-2D2A-884C-A466-85CDE0B0D738}" type="sibTrans" cxnId="{ECC6A863-532A-4A43-BF42-8C702D2E598C}">
      <dgm:prSet/>
      <dgm:spPr/>
      <dgm:t>
        <a:bodyPr/>
        <a:lstStyle/>
        <a:p>
          <a:endParaRPr lang="en-US"/>
        </a:p>
      </dgm:t>
    </dgm:pt>
    <dgm:pt modelId="{F47654FB-B9C1-3044-9F59-766D60EC4C91}" type="parTrans" cxnId="{ECC6A863-532A-4A43-BF42-8C702D2E598C}">
      <dgm:prSet/>
      <dgm:spPr>
        <a:ln>
          <a:solidFill>
            <a:srgbClr val="52A29D"/>
          </a:solidFill>
        </a:ln>
      </dgm:spPr>
      <dgm:t>
        <a:bodyPr/>
        <a:lstStyle/>
        <a:p>
          <a:endParaRPr lang="en-US" b="1">
            <a:ln>
              <a:solidFill>
                <a:srgbClr val="52A29D"/>
              </a:solidFill>
            </a:ln>
            <a:solidFill>
              <a:schemeClr val="tx1"/>
            </a:solidFill>
          </a:endParaRPr>
        </a:p>
      </dgm:t>
    </dgm:pt>
    <dgm:pt modelId="{C3D61118-AA2A-4E40-8353-D67491055483}" type="pres">
      <dgm:prSet presAssocID="{BC13E36E-9A43-FF4B-A63E-58616E7BBF58}" presName="cycle" presStyleCnt="0">
        <dgm:presLayoutVars>
          <dgm:chMax val="1"/>
          <dgm:dir/>
          <dgm:animLvl val="ctr"/>
          <dgm:resizeHandles val="exact"/>
        </dgm:presLayoutVars>
      </dgm:prSet>
      <dgm:spPr/>
      <dgm:t>
        <a:bodyPr/>
        <a:lstStyle/>
        <a:p>
          <a:endParaRPr lang="en-US"/>
        </a:p>
      </dgm:t>
    </dgm:pt>
    <dgm:pt modelId="{10F3806D-EBCD-8F41-996D-22E9E0C40BE3}" type="pres">
      <dgm:prSet presAssocID="{DD9E8C38-171D-D24B-8A83-06232C0AEA63}" presName="centerShape" presStyleLbl="node0" presStyleIdx="0" presStyleCnt="1" custLinFactNeighborY="-1549"/>
      <dgm:spPr/>
      <dgm:t>
        <a:bodyPr/>
        <a:lstStyle/>
        <a:p>
          <a:endParaRPr lang="en-US"/>
        </a:p>
      </dgm:t>
    </dgm:pt>
    <dgm:pt modelId="{E8DF6E17-29E4-854E-ADB6-7F54BC3FF32F}" type="pres">
      <dgm:prSet presAssocID="{F47654FB-B9C1-3044-9F59-766D60EC4C91}" presName="Name9" presStyleLbl="parChTrans1D2" presStyleIdx="0" presStyleCnt="5"/>
      <dgm:spPr/>
      <dgm:t>
        <a:bodyPr/>
        <a:lstStyle/>
        <a:p>
          <a:endParaRPr lang="en-US"/>
        </a:p>
      </dgm:t>
    </dgm:pt>
    <dgm:pt modelId="{9E903A93-BCAD-7641-8C9F-9C41D6853C3E}" type="pres">
      <dgm:prSet presAssocID="{F47654FB-B9C1-3044-9F59-766D60EC4C91}" presName="connTx" presStyleLbl="parChTrans1D2" presStyleIdx="0" presStyleCnt="5"/>
      <dgm:spPr/>
      <dgm:t>
        <a:bodyPr/>
        <a:lstStyle/>
        <a:p>
          <a:endParaRPr lang="en-US"/>
        </a:p>
      </dgm:t>
    </dgm:pt>
    <dgm:pt modelId="{75898037-635A-0142-8632-BDA89C785B9D}" type="pres">
      <dgm:prSet presAssocID="{D90F97AF-82AF-9544-BD55-ECBE02BBA573}" presName="node" presStyleLbl="node1" presStyleIdx="0" presStyleCnt="5">
        <dgm:presLayoutVars>
          <dgm:bulletEnabled val="1"/>
        </dgm:presLayoutVars>
      </dgm:prSet>
      <dgm:spPr/>
      <dgm:t>
        <a:bodyPr/>
        <a:lstStyle/>
        <a:p>
          <a:endParaRPr lang="en-US"/>
        </a:p>
      </dgm:t>
    </dgm:pt>
    <dgm:pt modelId="{CB89F567-15DA-5A46-8A8E-12EC908EB8E5}" type="pres">
      <dgm:prSet presAssocID="{96EA132D-DD9E-B94A-A8F0-5441345EDCF5}" presName="Name9" presStyleLbl="parChTrans1D2" presStyleIdx="1" presStyleCnt="5"/>
      <dgm:spPr/>
      <dgm:t>
        <a:bodyPr/>
        <a:lstStyle/>
        <a:p>
          <a:endParaRPr lang="en-US"/>
        </a:p>
      </dgm:t>
    </dgm:pt>
    <dgm:pt modelId="{3857A9B5-B5F4-204F-8FA2-13C3C54AF89A}" type="pres">
      <dgm:prSet presAssocID="{96EA132D-DD9E-B94A-A8F0-5441345EDCF5}" presName="connTx" presStyleLbl="parChTrans1D2" presStyleIdx="1" presStyleCnt="5"/>
      <dgm:spPr/>
      <dgm:t>
        <a:bodyPr/>
        <a:lstStyle/>
        <a:p>
          <a:endParaRPr lang="en-US"/>
        </a:p>
      </dgm:t>
    </dgm:pt>
    <dgm:pt modelId="{E6D1E201-0204-6740-92FE-C5D79F0054E8}" type="pres">
      <dgm:prSet presAssocID="{11D1F51F-39A5-B140-B444-8AD501C77FB3}" presName="node" presStyleLbl="node1" presStyleIdx="1" presStyleCnt="5">
        <dgm:presLayoutVars>
          <dgm:bulletEnabled val="1"/>
        </dgm:presLayoutVars>
      </dgm:prSet>
      <dgm:spPr/>
      <dgm:t>
        <a:bodyPr/>
        <a:lstStyle/>
        <a:p>
          <a:endParaRPr lang="en-US"/>
        </a:p>
      </dgm:t>
    </dgm:pt>
    <dgm:pt modelId="{55AA183E-EE93-B84F-8DE5-8E30D4A238E4}" type="pres">
      <dgm:prSet presAssocID="{E7385330-3852-DF48-8C6A-7EAA514F5276}" presName="Name9" presStyleLbl="parChTrans1D2" presStyleIdx="2" presStyleCnt="5"/>
      <dgm:spPr/>
      <dgm:t>
        <a:bodyPr/>
        <a:lstStyle/>
        <a:p>
          <a:endParaRPr lang="en-US"/>
        </a:p>
      </dgm:t>
    </dgm:pt>
    <dgm:pt modelId="{6EE289DF-10E0-5D47-97DE-3C07C18BA33D}" type="pres">
      <dgm:prSet presAssocID="{E7385330-3852-DF48-8C6A-7EAA514F5276}" presName="connTx" presStyleLbl="parChTrans1D2" presStyleIdx="2" presStyleCnt="5"/>
      <dgm:spPr/>
      <dgm:t>
        <a:bodyPr/>
        <a:lstStyle/>
        <a:p>
          <a:endParaRPr lang="en-US"/>
        </a:p>
      </dgm:t>
    </dgm:pt>
    <dgm:pt modelId="{093DD06F-AFFC-4348-BA98-387452CDB002}" type="pres">
      <dgm:prSet presAssocID="{D36EC0FC-3347-2646-99A6-445F605D6FE7}" presName="node" presStyleLbl="node1" presStyleIdx="2" presStyleCnt="5" custRadScaleRad="98499" custRadScaleInc="-1770">
        <dgm:presLayoutVars>
          <dgm:bulletEnabled val="1"/>
        </dgm:presLayoutVars>
      </dgm:prSet>
      <dgm:spPr/>
      <dgm:t>
        <a:bodyPr/>
        <a:lstStyle/>
        <a:p>
          <a:endParaRPr lang="en-US"/>
        </a:p>
      </dgm:t>
    </dgm:pt>
    <dgm:pt modelId="{E65CEE51-B5AF-274F-926D-50148D21B388}" type="pres">
      <dgm:prSet presAssocID="{0E8DC9B8-D422-EC46-8003-1F0AE70C0764}" presName="Name9" presStyleLbl="parChTrans1D2" presStyleIdx="3" presStyleCnt="5"/>
      <dgm:spPr/>
      <dgm:t>
        <a:bodyPr/>
        <a:lstStyle/>
        <a:p>
          <a:endParaRPr lang="en-US"/>
        </a:p>
      </dgm:t>
    </dgm:pt>
    <dgm:pt modelId="{191443DA-57B4-4147-98E0-8E9FE5C9DA19}" type="pres">
      <dgm:prSet presAssocID="{0E8DC9B8-D422-EC46-8003-1F0AE70C0764}" presName="connTx" presStyleLbl="parChTrans1D2" presStyleIdx="3" presStyleCnt="5"/>
      <dgm:spPr/>
      <dgm:t>
        <a:bodyPr/>
        <a:lstStyle/>
        <a:p>
          <a:endParaRPr lang="en-US"/>
        </a:p>
      </dgm:t>
    </dgm:pt>
    <dgm:pt modelId="{3165D21F-4C9C-0944-883F-409F35EF615E}" type="pres">
      <dgm:prSet presAssocID="{7984DC35-59B4-884A-AD44-DE31268D3AF7}" presName="node" presStyleLbl="node1" presStyleIdx="3" presStyleCnt="5" custRadScaleRad="98499" custRadScaleInc="1770">
        <dgm:presLayoutVars>
          <dgm:bulletEnabled val="1"/>
        </dgm:presLayoutVars>
      </dgm:prSet>
      <dgm:spPr/>
      <dgm:t>
        <a:bodyPr/>
        <a:lstStyle/>
        <a:p>
          <a:endParaRPr lang="en-US"/>
        </a:p>
      </dgm:t>
    </dgm:pt>
    <dgm:pt modelId="{AD16AADC-87F1-9447-9649-5AFC1CB08313}" type="pres">
      <dgm:prSet presAssocID="{6FF8BAFD-7099-BD41-9758-57F35B5190BD}" presName="Name9" presStyleLbl="parChTrans1D2" presStyleIdx="4" presStyleCnt="5"/>
      <dgm:spPr/>
      <dgm:t>
        <a:bodyPr/>
        <a:lstStyle/>
        <a:p>
          <a:endParaRPr lang="en-US"/>
        </a:p>
      </dgm:t>
    </dgm:pt>
    <dgm:pt modelId="{D3D36B03-EB07-8D48-A3E8-C444594A6CEE}" type="pres">
      <dgm:prSet presAssocID="{6FF8BAFD-7099-BD41-9758-57F35B5190BD}" presName="connTx" presStyleLbl="parChTrans1D2" presStyleIdx="4" presStyleCnt="5"/>
      <dgm:spPr/>
      <dgm:t>
        <a:bodyPr/>
        <a:lstStyle/>
        <a:p>
          <a:endParaRPr lang="en-US"/>
        </a:p>
      </dgm:t>
    </dgm:pt>
    <dgm:pt modelId="{26E881E6-6F68-7C48-8A2A-4A38B25C4EB3}" type="pres">
      <dgm:prSet presAssocID="{62326EF1-912A-2248-B3D3-C1A9319486C7}" presName="node" presStyleLbl="node1" presStyleIdx="4" presStyleCnt="5">
        <dgm:presLayoutVars>
          <dgm:bulletEnabled val="1"/>
        </dgm:presLayoutVars>
      </dgm:prSet>
      <dgm:spPr/>
      <dgm:t>
        <a:bodyPr/>
        <a:lstStyle/>
        <a:p>
          <a:endParaRPr lang="en-US"/>
        </a:p>
      </dgm:t>
    </dgm:pt>
  </dgm:ptLst>
  <dgm:cxnLst>
    <dgm:cxn modelId="{0242B093-7297-BF47-95BD-DE5130846764}" srcId="{DD9E8C38-171D-D24B-8A83-06232C0AEA63}" destId="{11D1F51F-39A5-B140-B444-8AD501C77FB3}" srcOrd="1" destOrd="0" parTransId="{96EA132D-DD9E-B94A-A8F0-5441345EDCF5}" sibTransId="{12ED2991-58C9-6340-BC41-5455135A506A}"/>
    <dgm:cxn modelId="{ECC6A863-532A-4A43-BF42-8C702D2E598C}" srcId="{DD9E8C38-171D-D24B-8A83-06232C0AEA63}" destId="{D90F97AF-82AF-9544-BD55-ECBE02BBA573}" srcOrd="0" destOrd="0" parTransId="{F47654FB-B9C1-3044-9F59-766D60EC4C91}" sibTransId="{563C7C94-2D2A-884C-A466-85CDE0B0D738}"/>
    <dgm:cxn modelId="{0DD8C4C0-3AEC-4B46-ABFF-A688D73651ED}" type="presOf" srcId="{6FF8BAFD-7099-BD41-9758-57F35B5190BD}" destId="{AD16AADC-87F1-9447-9649-5AFC1CB08313}" srcOrd="0" destOrd="0" presId="urn:microsoft.com/office/officeart/2005/8/layout/radial1"/>
    <dgm:cxn modelId="{5D2B29B8-6C93-2E4E-BCFE-428273B277DC}" type="presOf" srcId="{E7385330-3852-DF48-8C6A-7EAA514F5276}" destId="{6EE289DF-10E0-5D47-97DE-3C07C18BA33D}" srcOrd="1" destOrd="0" presId="urn:microsoft.com/office/officeart/2005/8/layout/radial1"/>
    <dgm:cxn modelId="{AE71A71E-D17A-CA49-BBB7-BCCE5BC7D9EA}" type="presOf" srcId="{D36EC0FC-3347-2646-99A6-445F605D6FE7}" destId="{093DD06F-AFFC-4348-BA98-387452CDB002}" srcOrd="0" destOrd="0" presId="urn:microsoft.com/office/officeart/2005/8/layout/radial1"/>
    <dgm:cxn modelId="{18788B7D-BBCF-8740-839D-12CB6A3631A1}" type="presOf" srcId="{7984DC35-59B4-884A-AD44-DE31268D3AF7}" destId="{3165D21F-4C9C-0944-883F-409F35EF615E}" srcOrd="0" destOrd="0" presId="urn:microsoft.com/office/officeart/2005/8/layout/radial1"/>
    <dgm:cxn modelId="{F2CCEA84-8657-8440-A80E-EEA6337C0BBC}" srcId="{DD9E8C38-171D-D24B-8A83-06232C0AEA63}" destId="{62326EF1-912A-2248-B3D3-C1A9319486C7}" srcOrd="4" destOrd="0" parTransId="{6FF8BAFD-7099-BD41-9758-57F35B5190BD}" sibTransId="{B89F2A98-3263-C441-898F-524E03E7BC45}"/>
    <dgm:cxn modelId="{D7CC5E99-16A4-2346-8BF6-6422916DD8DC}" type="presOf" srcId="{6FF8BAFD-7099-BD41-9758-57F35B5190BD}" destId="{D3D36B03-EB07-8D48-A3E8-C444594A6CEE}" srcOrd="1" destOrd="0" presId="urn:microsoft.com/office/officeart/2005/8/layout/radial1"/>
    <dgm:cxn modelId="{809FEC8B-2633-574A-BAD0-B86BBDDC43D7}" type="presOf" srcId="{DD9E8C38-171D-D24B-8A83-06232C0AEA63}" destId="{10F3806D-EBCD-8F41-996D-22E9E0C40BE3}" srcOrd="0" destOrd="0" presId="urn:microsoft.com/office/officeart/2005/8/layout/radial1"/>
    <dgm:cxn modelId="{3559EE27-C7C0-0B4B-A19C-CB7FFD4005F3}" type="presOf" srcId="{96EA132D-DD9E-B94A-A8F0-5441345EDCF5}" destId="{CB89F567-15DA-5A46-8A8E-12EC908EB8E5}" srcOrd="0" destOrd="0" presId="urn:microsoft.com/office/officeart/2005/8/layout/radial1"/>
    <dgm:cxn modelId="{FFD4D95C-AE96-6A4B-9E77-A0AFA4414F68}" type="presOf" srcId="{11D1F51F-39A5-B140-B444-8AD501C77FB3}" destId="{E6D1E201-0204-6740-92FE-C5D79F0054E8}" srcOrd="0" destOrd="0" presId="urn:microsoft.com/office/officeart/2005/8/layout/radial1"/>
    <dgm:cxn modelId="{5DE204A4-E9DA-3541-B965-152CF1FC2045}" type="presOf" srcId="{E7385330-3852-DF48-8C6A-7EAA514F5276}" destId="{55AA183E-EE93-B84F-8DE5-8E30D4A238E4}" srcOrd="0" destOrd="0" presId="urn:microsoft.com/office/officeart/2005/8/layout/radial1"/>
    <dgm:cxn modelId="{F51CFE60-2205-E246-B9B1-9903E9FD6995}" type="presOf" srcId="{0E8DC9B8-D422-EC46-8003-1F0AE70C0764}" destId="{E65CEE51-B5AF-274F-926D-50148D21B388}" srcOrd="0" destOrd="0" presId="urn:microsoft.com/office/officeart/2005/8/layout/radial1"/>
    <dgm:cxn modelId="{CB90F58F-E10D-3947-86FF-37E5A14AFD40}" srcId="{DD9E8C38-171D-D24B-8A83-06232C0AEA63}" destId="{D36EC0FC-3347-2646-99A6-445F605D6FE7}" srcOrd="2" destOrd="0" parTransId="{E7385330-3852-DF48-8C6A-7EAA514F5276}" sibTransId="{9121587D-2E36-7344-96E2-B5B7E3DBDBE2}"/>
    <dgm:cxn modelId="{538BEC05-711B-B040-A9FA-6100062CE2C3}" type="presOf" srcId="{F47654FB-B9C1-3044-9F59-766D60EC4C91}" destId="{9E903A93-BCAD-7641-8C9F-9C41D6853C3E}" srcOrd="1" destOrd="0" presId="urn:microsoft.com/office/officeart/2005/8/layout/radial1"/>
    <dgm:cxn modelId="{DBACF982-3B13-014A-94BC-B3A0793E72F1}" type="presOf" srcId="{62326EF1-912A-2248-B3D3-C1A9319486C7}" destId="{26E881E6-6F68-7C48-8A2A-4A38B25C4EB3}" srcOrd="0" destOrd="0" presId="urn:microsoft.com/office/officeart/2005/8/layout/radial1"/>
    <dgm:cxn modelId="{BB94116E-3A22-A048-811F-FE65DE6DE22B}" type="presOf" srcId="{0E8DC9B8-D422-EC46-8003-1F0AE70C0764}" destId="{191443DA-57B4-4147-98E0-8E9FE5C9DA19}" srcOrd="1" destOrd="0" presId="urn:microsoft.com/office/officeart/2005/8/layout/radial1"/>
    <dgm:cxn modelId="{6E02A97D-A459-D74E-A2EA-DB4803397413}" srcId="{BC13E36E-9A43-FF4B-A63E-58616E7BBF58}" destId="{DD9E8C38-171D-D24B-8A83-06232C0AEA63}" srcOrd="0" destOrd="0" parTransId="{D2F6FC98-2CFB-884A-B757-5A7163A41813}" sibTransId="{70CFDC3A-CBAB-3C47-BAAA-393A86BFC7F5}"/>
    <dgm:cxn modelId="{65A1EC6F-F649-4A48-91B5-646D9760EC12}" type="presOf" srcId="{BC13E36E-9A43-FF4B-A63E-58616E7BBF58}" destId="{C3D61118-AA2A-4E40-8353-D67491055483}" srcOrd="0" destOrd="0" presId="urn:microsoft.com/office/officeart/2005/8/layout/radial1"/>
    <dgm:cxn modelId="{400C775C-B3BD-CB49-BD6A-EF07098EA235}" type="presOf" srcId="{F47654FB-B9C1-3044-9F59-766D60EC4C91}" destId="{E8DF6E17-29E4-854E-ADB6-7F54BC3FF32F}" srcOrd="0" destOrd="0" presId="urn:microsoft.com/office/officeart/2005/8/layout/radial1"/>
    <dgm:cxn modelId="{E916FAF9-67E4-0F43-85A7-5E6685E9981D}" type="presOf" srcId="{D90F97AF-82AF-9544-BD55-ECBE02BBA573}" destId="{75898037-635A-0142-8632-BDA89C785B9D}" srcOrd="0" destOrd="0" presId="urn:microsoft.com/office/officeart/2005/8/layout/radial1"/>
    <dgm:cxn modelId="{A374A32B-6B16-FD4C-B676-3B804E51999D}" srcId="{DD9E8C38-171D-D24B-8A83-06232C0AEA63}" destId="{7984DC35-59B4-884A-AD44-DE31268D3AF7}" srcOrd="3" destOrd="0" parTransId="{0E8DC9B8-D422-EC46-8003-1F0AE70C0764}" sibTransId="{B33A7ABD-9887-5648-9BFD-F7A3DE1AD3A4}"/>
    <dgm:cxn modelId="{F70D516B-24B9-BB4A-A759-AD3E46425246}" type="presOf" srcId="{96EA132D-DD9E-B94A-A8F0-5441345EDCF5}" destId="{3857A9B5-B5F4-204F-8FA2-13C3C54AF89A}" srcOrd="1" destOrd="0" presId="urn:microsoft.com/office/officeart/2005/8/layout/radial1"/>
    <dgm:cxn modelId="{48FCDB12-4D4A-DA47-A7A5-94A95AEB8E9E}" type="presParOf" srcId="{C3D61118-AA2A-4E40-8353-D67491055483}" destId="{10F3806D-EBCD-8F41-996D-22E9E0C40BE3}" srcOrd="0" destOrd="0" presId="urn:microsoft.com/office/officeart/2005/8/layout/radial1"/>
    <dgm:cxn modelId="{3BB5C993-CA72-624E-9B07-BF6DD9128178}" type="presParOf" srcId="{C3D61118-AA2A-4E40-8353-D67491055483}" destId="{E8DF6E17-29E4-854E-ADB6-7F54BC3FF32F}" srcOrd="1" destOrd="0" presId="urn:microsoft.com/office/officeart/2005/8/layout/radial1"/>
    <dgm:cxn modelId="{999A25AE-F850-624E-9414-ABA478A7F293}" type="presParOf" srcId="{E8DF6E17-29E4-854E-ADB6-7F54BC3FF32F}" destId="{9E903A93-BCAD-7641-8C9F-9C41D6853C3E}" srcOrd="0" destOrd="0" presId="urn:microsoft.com/office/officeart/2005/8/layout/radial1"/>
    <dgm:cxn modelId="{E580B1EA-95F3-9048-ABE5-E2C1F624DD2B}" type="presParOf" srcId="{C3D61118-AA2A-4E40-8353-D67491055483}" destId="{75898037-635A-0142-8632-BDA89C785B9D}" srcOrd="2" destOrd="0" presId="urn:microsoft.com/office/officeart/2005/8/layout/radial1"/>
    <dgm:cxn modelId="{BCD0EF5A-CABF-FB4A-AF71-6175695EEE13}" type="presParOf" srcId="{C3D61118-AA2A-4E40-8353-D67491055483}" destId="{CB89F567-15DA-5A46-8A8E-12EC908EB8E5}" srcOrd="3" destOrd="0" presId="urn:microsoft.com/office/officeart/2005/8/layout/radial1"/>
    <dgm:cxn modelId="{BB556768-5873-CC47-9ADA-2BAC9308F797}" type="presParOf" srcId="{CB89F567-15DA-5A46-8A8E-12EC908EB8E5}" destId="{3857A9B5-B5F4-204F-8FA2-13C3C54AF89A}" srcOrd="0" destOrd="0" presId="urn:microsoft.com/office/officeart/2005/8/layout/radial1"/>
    <dgm:cxn modelId="{6F9CA5F6-6448-6948-9265-DB656D39AB2F}" type="presParOf" srcId="{C3D61118-AA2A-4E40-8353-D67491055483}" destId="{E6D1E201-0204-6740-92FE-C5D79F0054E8}" srcOrd="4" destOrd="0" presId="urn:microsoft.com/office/officeart/2005/8/layout/radial1"/>
    <dgm:cxn modelId="{D9A70776-15AB-6D44-B3DF-0F1294230B6C}" type="presParOf" srcId="{C3D61118-AA2A-4E40-8353-D67491055483}" destId="{55AA183E-EE93-B84F-8DE5-8E30D4A238E4}" srcOrd="5" destOrd="0" presId="urn:microsoft.com/office/officeart/2005/8/layout/radial1"/>
    <dgm:cxn modelId="{5FA136F4-ED81-2840-98D8-52698AE0503E}" type="presParOf" srcId="{55AA183E-EE93-B84F-8DE5-8E30D4A238E4}" destId="{6EE289DF-10E0-5D47-97DE-3C07C18BA33D}" srcOrd="0" destOrd="0" presId="urn:microsoft.com/office/officeart/2005/8/layout/radial1"/>
    <dgm:cxn modelId="{A034C152-C383-D14C-8970-00D24EAA6126}" type="presParOf" srcId="{C3D61118-AA2A-4E40-8353-D67491055483}" destId="{093DD06F-AFFC-4348-BA98-387452CDB002}" srcOrd="6" destOrd="0" presId="urn:microsoft.com/office/officeart/2005/8/layout/radial1"/>
    <dgm:cxn modelId="{5A80F422-ED92-644C-95B0-3823D21A2F03}" type="presParOf" srcId="{C3D61118-AA2A-4E40-8353-D67491055483}" destId="{E65CEE51-B5AF-274F-926D-50148D21B388}" srcOrd="7" destOrd="0" presId="urn:microsoft.com/office/officeart/2005/8/layout/radial1"/>
    <dgm:cxn modelId="{1C69ED74-4DF4-7349-B894-B96EA37C6403}" type="presParOf" srcId="{E65CEE51-B5AF-274F-926D-50148D21B388}" destId="{191443DA-57B4-4147-98E0-8E9FE5C9DA19}" srcOrd="0" destOrd="0" presId="urn:microsoft.com/office/officeart/2005/8/layout/radial1"/>
    <dgm:cxn modelId="{D7EC4280-9759-E14A-AD62-5D2C2A16B9F5}" type="presParOf" srcId="{C3D61118-AA2A-4E40-8353-D67491055483}" destId="{3165D21F-4C9C-0944-883F-409F35EF615E}" srcOrd="8" destOrd="0" presId="urn:microsoft.com/office/officeart/2005/8/layout/radial1"/>
    <dgm:cxn modelId="{AD6C5733-5EF6-154E-B07E-2C47E32D20A1}" type="presParOf" srcId="{C3D61118-AA2A-4E40-8353-D67491055483}" destId="{AD16AADC-87F1-9447-9649-5AFC1CB08313}" srcOrd="9" destOrd="0" presId="urn:microsoft.com/office/officeart/2005/8/layout/radial1"/>
    <dgm:cxn modelId="{A454A8AF-36B9-BA44-881A-E764964D3722}" type="presParOf" srcId="{AD16AADC-87F1-9447-9649-5AFC1CB08313}" destId="{D3D36B03-EB07-8D48-A3E8-C444594A6CEE}" srcOrd="0" destOrd="0" presId="urn:microsoft.com/office/officeart/2005/8/layout/radial1"/>
    <dgm:cxn modelId="{961F65A8-6A96-5844-B826-E598934A94B5}" type="presParOf" srcId="{C3D61118-AA2A-4E40-8353-D67491055483}" destId="{26E881E6-6F68-7C48-8A2A-4A38B25C4EB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A82A7-2B5F-4B4D-BA7B-BEC73EC32F56}" type="doc">
      <dgm:prSet loTypeId="urn:microsoft.com/office/officeart/2005/8/layout/equation1" loCatId="" qsTypeId="urn:microsoft.com/office/officeart/2005/8/quickstyle/simple4" qsCatId="simple" csTypeId="urn:microsoft.com/office/officeart/2005/8/colors/accent1_2" csCatId="accent1" phldr="1"/>
      <dgm:spPr/>
    </dgm:pt>
    <dgm:pt modelId="{6FBC5E35-C153-3C45-95C1-1ECB2029C342}">
      <dgm:prSet phldrT="[Text]"/>
      <dgm:spPr>
        <a:solidFill>
          <a:srgbClr val="52A29D"/>
        </a:solidFill>
      </dgm:spPr>
      <dgm:t>
        <a:bodyPr/>
        <a:lstStyle/>
        <a:p>
          <a:r>
            <a:rPr lang="en-US" b="1" dirty="0" smtClean="0">
              <a:solidFill>
                <a:srgbClr val="000000"/>
              </a:solidFill>
            </a:rPr>
            <a:t>Necessary “glue” in a Pathways region</a:t>
          </a:r>
          <a:endParaRPr lang="en-US" b="1" dirty="0">
            <a:solidFill>
              <a:srgbClr val="000000"/>
            </a:solidFill>
          </a:endParaRPr>
        </a:p>
      </dgm:t>
    </dgm:pt>
    <dgm:pt modelId="{CB8E145D-D640-E44F-835C-4A5ABA813A33}" type="sibTrans" cxnId="{0A454C1A-C37D-A84F-B3C1-690E03AECD37}">
      <dgm:prSet/>
      <dgm:spPr/>
      <dgm:t>
        <a:bodyPr/>
        <a:lstStyle/>
        <a:p>
          <a:endParaRPr lang="en-US"/>
        </a:p>
      </dgm:t>
    </dgm:pt>
    <dgm:pt modelId="{9526DDB4-33F6-E349-92FF-5A09E32D13DC}" type="parTrans" cxnId="{0A454C1A-C37D-A84F-B3C1-690E03AECD37}">
      <dgm:prSet/>
      <dgm:spPr/>
      <dgm:t>
        <a:bodyPr/>
        <a:lstStyle/>
        <a:p>
          <a:endParaRPr lang="en-US"/>
        </a:p>
      </dgm:t>
    </dgm:pt>
    <dgm:pt modelId="{0454FCDA-DF21-5547-8557-93F6509C8020}">
      <dgm:prSet phldrT="[Text]"/>
      <dgm:spPr>
        <a:solidFill>
          <a:srgbClr val="52A29D"/>
        </a:solidFill>
      </dgm:spPr>
      <dgm:t>
        <a:bodyPr/>
        <a:lstStyle/>
        <a:p>
          <a:r>
            <a:rPr lang="en-US" b="1" dirty="0" smtClean="0">
              <a:solidFill>
                <a:srgbClr val="000000"/>
              </a:solidFill>
            </a:rPr>
            <a:t>Work-based learning functions</a:t>
          </a:r>
          <a:endParaRPr lang="en-US" b="1" dirty="0">
            <a:solidFill>
              <a:srgbClr val="000000"/>
            </a:solidFill>
          </a:endParaRPr>
        </a:p>
      </dgm:t>
    </dgm:pt>
    <dgm:pt modelId="{8780058C-988A-5C44-89AB-D541B0B92C9D}" type="sibTrans" cxnId="{EE725836-3051-4944-B666-978471258C0B}">
      <dgm:prSet/>
      <dgm:spPr>
        <a:solidFill>
          <a:srgbClr val="723147"/>
        </a:solidFill>
      </dgm:spPr>
      <dgm:t>
        <a:bodyPr/>
        <a:lstStyle/>
        <a:p>
          <a:endParaRPr lang="en-US"/>
        </a:p>
      </dgm:t>
    </dgm:pt>
    <dgm:pt modelId="{B6F946AF-D320-EB4A-B5BA-8752FF0F3B17}" type="parTrans" cxnId="{EE725836-3051-4944-B666-978471258C0B}">
      <dgm:prSet/>
      <dgm:spPr/>
      <dgm:t>
        <a:bodyPr/>
        <a:lstStyle/>
        <a:p>
          <a:endParaRPr lang="en-US"/>
        </a:p>
      </dgm:t>
    </dgm:pt>
    <dgm:pt modelId="{C278CB6C-EA92-3944-ACFD-C894D2719B29}">
      <dgm:prSet phldrT="[Text]"/>
      <dgm:spPr>
        <a:solidFill>
          <a:srgbClr val="52A29D"/>
        </a:solidFill>
      </dgm:spPr>
      <dgm:t>
        <a:bodyPr/>
        <a:lstStyle/>
        <a:p>
          <a:r>
            <a:rPr lang="en-US" b="1" dirty="0" smtClean="0">
              <a:solidFill>
                <a:schemeClr val="tx1"/>
              </a:solidFill>
            </a:rPr>
            <a:t>Convening functions</a:t>
          </a:r>
          <a:endParaRPr lang="en-US" b="1" dirty="0">
            <a:solidFill>
              <a:schemeClr val="tx1"/>
            </a:solidFill>
          </a:endParaRPr>
        </a:p>
      </dgm:t>
    </dgm:pt>
    <dgm:pt modelId="{910709E0-6CA1-A746-8F89-304FD5B7C8A9}" type="sibTrans" cxnId="{6832FDB9-07CE-B54D-943F-96D96E51A8C1}">
      <dgm:prSet/>
      <dgm:spPr>
        <a:solidFill>
          <a:srgbClr val="723147"/>
        </a:solidFill>
      </dgm:spPr>
      <dgm:t>
        <a:bodyPr/>
        <a:lstStyle/>
        <a:p>
          <a:endParaRPr lang="en-US"/>
        </a:p>
      </dgm:t>
    </dgm:pt>
    <dgm:pt modelId="{E6190221-18AA-A14A-B51A-8FFD7E7EE080}" type="parTrans" cxnId="{6832FDB9-07CE-B54D-943F-96D96E51A8C1}">
      <dgm:prSet/>
      <dgm:spPr/>
      <dgm:t>
        <a:bodyPr/>
        <a:lstStyle/>
        <a:p>
          <a:endParaRPr lang="en-US"/>
        </a:p>
      </dgm:t>
    </dgm:pt>
    <dgm:pt modelId="{FAEF769A-FD7A-6946-8051-58D5981ECE49}" type="pres">
      <dgm:prSet presAssocID="{00AA82A7-2B5F-4B4D-BA7B-BEC73EC32F56}" presName="linearFlow" presStyleCnt="0">
        <dgm:presLayoutVars>
          <dgm:dir/>
          <dgm:resizeHandles val="exact"/>
        </dgm:presLayoutVars>
      </dgm:prSet>
      <dgm:spPr/>
    </dgm:pt>
    <dgm:pt modelId="{9FB92788-BCAB-C744-9993-1B3BB267C852}" type="pres">
      <dgm:prSet presAssocID="{C278CB6C-EA92-3944-ACFD-C894D2719B29}" presName="node" presStyleLbl="node1" presStyleIdx="0" presStyleCnt="3">
        <dgm:presLayoutVars>
          <dgm:bulletEnabled val="1"/>
        </dgm:presLayoutVars>
      </dgm:prSet>
      <dgm:spPr/>
      <dgm:t>
        <a:bodyPr/>
        <a:lstStyle/>
        <a:p>
          <a:endParaRPr lang="en-US"/>
        </a:p>
      </dgm:t>
    </dgm:pt>
    <dgm:pt modelId="{8B39FDD0-106A-9546-9BD5-D477F86FE2C9}" type="pres">
      <dgm:prSet presAssocID="{910709E0-6CA1-A746-8F89-304FD5B7C8A9}" presName="spacerL" presStyleCnt="0"/>
      <dgm:spPr/>
    </dgm:pt>
    <dgm:pt modelId="{3A1D98DD-5090-A74F-943D-796088357C36}" type="pres">
      <dgm:prSet presAssocID="{910709E0-6CA1-A746-8F89-304FD5B7C8A9}" presName="sibTrans" presStyleLbl="sibTrans2D1" presStyleIdx="0" presStyleCnt="2"/>
      <dgm:spPr/>
      <dgm:t>
        <a:bodyPr/>
        <a:lstStyle/>
        <a:p>
          <a:endParaRPr lang="en-US"/>
        </a:p>
      </dgm:t>
    </dgm:pt>
    <dgm:pt modelId="{FC28BA92-2288-564E-A016-38F97CCC1B8C}" type="pres">
      <dgm:prSet presAssocID="{910709E0-6CA1-A746-8F89-304FD5B7C8A9}" presName="spacerR" presStyleCnt="0"/>
      <dgm:spPr/>
    </dgm:pt>
    <dgm:pt modelId="{AEA612D2-4762-484A-8E79-0998EBEE69D3}" type="pres">
      <dgm:prSet presAssocID="{0454FCDA-DF21-5547-8557-93F6509C8020}" presName="node" presStyleLbl="node1" presStyleIdx="1" presStyleCnt="3">
        <dgm:presLayoutVars>
          <dgm:bulletEnabled val="1"/>
        </dgm:presLayoutVars>
      </dgm:prSet>
      <dgm:spPr/>
      <dgm:t>
        <a:bodyPr/>
        <a:lstStyle/>
        <a:p>
          <a:endParaRPr lang="en-US"/>
        </a:p>
      </dgm:t>
    </dgm:pt>
    <dgm:pt modelId="{C686E90C-644D-6945-9EC2-D9BDA1EBD630}" type="pres">
      <dgm:prSet presAssocID="{8780058C-988A-5C44-89AB-D541B0B92C9D}" presName="spacerL" presStyleCnt="0"/>
      <dgm:spPr/>
    </dgm:pt>
    <dgm:pt modelId="{5FEAEEA8-EB59-2848-9D05-BB4EFE24BCB3}" type="pres">
      <dgm:prSet presAssocID="{8780058C-988A-5C44-89AB-D541B0B92C9D}" presName="sibTrans" presStyleLbl="sibTrans2D1" presStyleIdx="1" presStyleCnt="2"/>
      <dgm:spPr/>
      <dgm:t>
        <a:bodyPr/>
        <a:lstStyle/>
        <a:p>
          <a:endParaRPr lang="en-US"/>
        </a:p>
      </dgm:t>
    </dgm:pt>
    <dgm:pt modelId="{81701AF5-DE10-DA42-96D6-B5117F58B385}" type="pres">
      <dgm:prSet presAssocID="{8780058C-988A-5C44-89AB-D541B0B92C9D}" presName="spacerR" presStyleCnt="0"/>
      <dgm:spPr/>
    </dgm:pt>
    <dgm:pt modelId="{095F7C88-45AE-254C-B646-E80BA65FC113}" type="pres">
      <dgm:prSet presAssocID="{6FBC5E35-C153-3C45-95C1-1ECB2029C342}" presName="node" presStyleLbl="node1" presStyleIdx="2" presStyleCnt="3">
        <dgm:presLayoutVars>
          <dgm:bulletEnabled val="1"/>
        </dgm:presLayoutVars>
      </dgm:prSet>
      <dgm:spPr/>
      <dgm:t>
        <a:bodyPr/>
        <a:lstStyle/>
        <a:p>
          <a:endParaRPr lang="en-US"/>
        </a:p>
      </dgm:t>
    </dgm:pt>
  </dgm:ptLst>
  <dgm:cxnLst>
    <dgm:cxn modelId="{E0282E64-C676-0841-B24D-ADBE9765254B}" type="presOf" srcId="{910709E0-6CA1-A746-8F89-304FD5B7C8A9}" destId="{3A1D98DD-5090-A74F-943D-796088357C36}" srcOrd="0" destOrd="0" presId="urn:microsoft.com/office/officeart/2005/8/layout/equation1"/>
    <dgm:cxn modelId="{6C2AE7E0-75E2-9E4F-9598-196BCDE17CB9}" type="presOf" srcId="{0454FCDA-DF21-5547-8557-93F6509C8020}" destId="{AEA612D2-4762-484A-8E79-0998EBEE69D3}" srcOrd="0" destOrd="0" presId="urn:microsoft.com/office/officeart/2005/8/layout/equation1"/>
    <dgm:cxn modelId="{E382EE97-FEE7-464B-9DDE-7E78F9BB08AC}" type="presOf" srcId="{C278CB6C-EA92-3944-ACFD-C894D2719B29}" destId="{9FB92788-BCAB-C744-9993-1B3BB267C852}" srcOrd="0" destOrd="0" presId="urn:microsoft.com/office/officeart/2005/8/layout/equation1"/>
    <dgm:cxn modelId="{0444E311-3DA7-F74A-8E8F-394D7874E97A}" type="presOf" srcId="{8780058C-988A-5C44-89AB-D541B0B92C9D}" destId="{5FEAEEA8-EB59-2848-9D05-BB4EFE24BCB3}" srcOrd="0" destOrd="0" presId="urn:microsoft.com/office/officeart/2005/8/layout/equation1"/>
    <dgm:cxn modelId="{EE725836-3051-4944-B666-978471258C0B}" srcId="{00AA82A7-2B5F-4B4D-BA7B-BEC73EC32F56}" destId="{0454FCDA-DF21-5547-8557-93F6509C8020}" srcOrd="1" destOrd="0" parTransId="{B6F946AF-D320-EB4A-B5BA-8752FF0F3B17}" sibTransId="{8780058C-988A-5C44-89AB-D541B0B92C9D}"/>
    <dgm:cxn modelId="{0A454C1A-C37D-A84F-B3C1-690E03AECD37}" srcId="{00AA82A7-2B5F-4B4D-BA7B-BEC73EC32F56}" destId="{6FBC5E35-C153-3C45-95C1-1ECB2029C342}" srcOrd="2" destOrd="0" parTransId="{9526DDB4-33F6-E349-92FF-5A09E32D13DC}" sibTransId="{CB8E145D-D640-E44F-835C-4A5ABA813A33}"/>
    <dgm:cxn modelId="{9B698457-6DE2-334D-9BFD-CEFE7C0B5F3D}" type="presOf" srcId="{00AA82A7-2B5F-4B4D-BA7B-BEC73EC32F56}" destId="{FAEF769A-FD7A-6946-8051-58D5981ECE49}" srcOrd="0" destOrd="0" presId="urn:microsoft.com/office/officeart/2005/8/layout/equation1"/>
    <dgm:cxn modelId="{6832FDB9-07CE-B54D-943F-96D96E51A8C1}" srcId="{00AA82A7-2B5F-4B4D-BA7B-BEC73EC32F56}" destId="{C278CB6C-EA92-3944-ACFD-C894D2719B29}" srcOrd="0" destOrd="0" parTransId="{E6190221-18AA-A14A-B51A-8FFD7E7EE080}" sibTransId="{910709E0-6CA1-A746-8F89-304FD5B7C8A9}"/>
    <dgm:cxn modelId="{AC2384A1-DAB9-1E46-BC1A-B9B8F1752881}" type="presOf" srcId="{6FBC5E35-C153-3C45-95C1-1ECB2029C342}" destId="{095F7C88-45AE-254C-B646-E80BA65FC113}" srcOrd="0" destOrd="0" presId="urn:microsoft.com/office/officeart/2005/8/layout/equation1"/>
    <dgm:cxn modelId="{75E53ACC-F7F5-8A48-88D4-AD5EE52461B5}" type="presParOf" srcId="{FAEF769A-FD7A-6946-8051-58D5981ECE49}" destId="{9FB92788-BCAB-C744-9993-1B3BB267C852}" srcOrd="0" destOrd="0" presId="urn:microsoft.com/office/officeart/2005/8/layout/equation1"/>
    <dgm:cxn modelId="{71D61BCB-60ED-FA4D-B07B-BBA293E31907}" type="presParOf" srcId="{FAEF769A-FD7A-6946-8051-58D5981ECE49}" destId="{8B39FDD0-106A-9546-9BD5-D477F86FE2C9}" srcOrd="1" destOrd="0" presId="urn:microsoft.com/office/officeart/2005/8/layout/equation1"/>
    <dgm:cxn modelId="{32864C2D-01DF-964F-A12C-C243CC1B66D4}" type="presParOf" srcId="{FAEF769A-FD7A-6946-8051-58D5981ECE49}" destId="{3A1D98DD-5090-A74F-943D-796088357C36}" srcOrd="2" destOrd="0" presId="urn:microsoft.com/office/officeart/2005/8/layout/equation1"/>
    <dgm:cxn modelId="{92304048-D8A7-7C4E-B244-E9AD21304E4C}" type="presParOf" srcId="{FAEF769A-FD7A-6946-8051-58D5981ECE49}" destId="{FC28BA92-2288-564E-A016-38F97CCC1B8C}" srcOrd="3" destOrd="0" presId="urn:microsoft.com/office/officeart/2005/8/layout/equation1"/>
    <dgm:cxn modelId="{5ADD89E6-7355-E04C-BF29-48AE9EC7A8DB}" type="presParOf" srcId="{FAEF769A-FD7A-6946-8051-58D5981ECE49}" destId="{AEA612D2-4762-484A-8E79-0998EBEE69D3}" srcOrd="4" destOrd="0" presId="urn:microsoft.com/office/officeart/2005/8/layout/equation1"/>
    <dgm:cxn modelId="{FDC1EC5F-824C-9F40-A338-8B6C4781C32D}" type="presParOf" srcId="{FAEF769A-FD7A-6946-8051-58D5981ECE49}" destId="{C686E90C-644D-6945-9EC2-D9BDA1EBD630}" srcOrd="5" destOrd="0" presId="urn:microsoft.com/office/officeart/2005/8/layout/equation1"/>
    <dgm:cxn modelId="{3702090C-4F1F-5A4B-BD85-0E9730D84A79}" type="presParOf" srcId="{FAEF769A-FD7A-6946-8051-58D5981ECE49}" destId="{5FEAEEA8-EB59-2848-9D05-BB4EFE24BCB3}" srcOrd="6" destOrd="0" presId="urn:microsoft.com/office/officeart/2005/8/layout/equation1"/>
    <dgm:cxn modelId="{0DF7CFF0-E0F4-1648-8209-A9ED8553947D}" type="presParOf" srcId="{FAEF769A-FD7A-6946-8051-58D5981ECE49}" destId="{81701AF5-DE10-DA42-96D6-B5117F58B385}" srcOrd="7" destOrd="0" presId="urn:microsoft.com/office/officeart/2005/8/layout/equation1"/>
    <dgm:cxn modelId="{3E737672-19DD-0E40-A2E7-46B92EF56082}" type="presParOf" srcId="{FAEF769A-FD7A-6946-8051-58D5981ECE49}" destId="{095F7C88-45AE-254C-B646-E80BA65FC11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A7DFF-C2B7-1245-BCCF-C52FC9A3C3D1}" type="doc">
      <dgm:prSet loTypeId="urn:microsoft.com/office/officeart/2005/8/layout/cycle6" loCatId="" qsTypeId="urn:microsoft.com/office/officeart/2005/8/quickstyle/simple2" qsCatId="simple" csTypeId="urn:microsoft.com/office/officeart/2005/8/colors/accent1_2" csCatId="accent1" phldr="1"/>
      <dgm:spPr/>
      <dgm:t>
        <a:bodyPr/>
        <a:lstStyle/>
        <a:p>
          <a:endParaRPr lang="en-US"/>
        </a:p>
      </dgm:t>
    </dgm:pt>
    <dgm:pt modelId="{612F7139-926B-9E4E-B498-641D76E6A81C}">
      <dgm:prSet>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b="1" dirty="0" smtClean="0"/>
            <a:t>Convenes key players </a:t>
          </a:r>
          <a:endParaRPr lang="en-US" b="1" dirty="0"/>
        </a:p>
      </dgm:t>
    </dgm:pt>
    <dgm:pt modelId="{04988067-043E-DE43-8A02-FD11244636B9}" type="parTrans" cxnId="{7E091AC7-E8A3-A647-AB69-2F4820FDE21C}">
      <dgm:prSet/>
      <dgm:spPr/>
      <dgm:t>
        <a:bodyPr/>
        <a:lstStyle/>
        <a:p>
          <a:endParaRPr lang="en-US"/>
        </a:p>
      </dgm:t>
    </dgm:pt>
    <dgm:pt modelId="{E7BE4AEE-6570-F84C-988A-0E4935271EB9}" type="sibTrans" cxnId="{7E091AC7-E8A3-A647-AB69-2F4820FDE21C}">
      <dgm:prSet/>
      <dgm:spPr>
        <a:ln w="34925">
          <a:solidFill>
            <a:srgbClr val="52A29D"/>
          </a:solidFill>
        </a:ln>
      </dgm:spPr>
      <dgm:t>
        <a:bodyPr/>
        <a:lstStyle/>
        <a:p>
          <a:endParaRPr lang="en-US"/>
        </a:p>
      </dgm:t>
    </dgm:pt>
    <dgm:pt modelId="{B2513FDE-0DEF-3D42-8C47-7480D5A36BAC}">
      <dgm:prSet>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b="1" dirty="0" smtClean="0"/>
            <a:t>Forms sub groups </a:t>
          </a:r>
          <a:endParaRPr lang="en-US" b="1" dirty="0"/>
        </a:p>
      </dgm:t>
    </dgm:pt>
    <dgm:pt modelId="{1F77F806-F867-C148-9943-248E1FF0556A}" type="parTrans" cxnId="{8E914BB3-22F7-B648-81E2-E152EB2AA769}">
      <dgm:prSet/>
      <dgm:spPr/>
      <dgm:t>
        <a:bodyPr/>
        <a:lstStyle/>
        <a:p>
          <a:endParaRPr lang="en-US"/>
        </a:p>
      </dgm:t>
    </dgm:pt>
    <dgm:pt modelId="{85889869-C3F1-8D4D-97AA-FE46496A5D09}" type="sibTrans" cxnId="{8E914BB3-22F7-B648-81E2-E152EB2AA769}">
      <dgm:prSet/>
      <dgm:spPr>
        <a:ln w="34925">
          <a:solidFill>
            <a:srgbClr val="52A29D"/>
          </a:solidFill>
        </a:ln>
      </dgm:spPr>
      <dgm:t>
        <a:bodyPr/>
        <a:lstStyle/>
        <a:p>
          <a:endParaRPr lang="en-US"/>
        </a:p>
      </dgm:t>
    </dgm:pt>
    <dgm:pt modelId="{9388C91A-2135-4743-A494-3D2A478E3E6F}">
      <dgm:prSet>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b="1" dirty="0" smtClean="0"/>
            <a:t>Operationalizes the work</a:t>
          </a:r>
          <a:endParaRPr lang="en-US" b="1" dirty="0"/>
        </a:p>
      </dgm:t>
    </dgm:pt>
    <dgm:pt modelId="{018110B1-8CD4-7340-8DAD-BFE1D2D88F6A}" type="parTrans" cxnId="{24FCFB7E-7557-934D-AFE6-8E865DCE9501}">
      <dgm:prSet/>
      <dgm:spPr/>
      <dgm:t>
        <a:bodyPr/>
        <a:lstStyle/>
        <a:p>
          <a:endParaRPr lang="en-US"/>
        </a:p>
      </dgm:t>
    </dgm:pt>
    <dgm:pt modelId="{2A088188-4BA7-3E49-84A1-3CF83889F483}" type="sibTrans" cxnId="{24FCFB7E-7557-934D-AFE6-8E865DCE9501}">
      <dgm:prSet/>
      <dgm:spPr>
        <a:ln w="34925">
          <a:solidFill>
            <a:srgbClr val="52A29D"/>
          </a:solidFill>
        </a:ln>
      </dgm:spPr>
      <dgm:t>
        <a:bodyPr/>
        <a:lstStyle/>
        <a:p>
          <a:endParaRPr lang="en-US"/>
        </a:p>
      </dgm:t>
    </dgm:pt>
    <dgm:pt modelId="{5223BE48-5F08-DD4A-88E6-BA901A197B3E}">
      <dgm:prSet>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b="1" dirty="0" smtClean="0"/>
            <a:t>Develops accountability systems</a:t>
          </a:r>
          <a:endParaRPr lang="en-US" b="1" dirty="0"/>
        </a:p>
      </dgm:t>
    </dgm:pt>
    <dgm:pt modelId="{CCC7F9F1-8DA1-E74D-8CAC-A3A2026CB417}" type="parTrans" cxnId="{2506C035-0311-EE40-8D56-5A7EC5B82C16}">
      <dgm:prSet/>
      <dgm:spPr/>
      <dgm:t>
        <a:bodyPr/>
        <a:lstStyle/>
        <a:p>
          <a:endParaRPr lang="en-US"/>
        </a:p>
      </dgm:t>
    </dgm:pt>
    <dgm:pt modelId="{858F366A-1AC6-3544-A399-599E3A3D4CD0}" type="sibTrans" cxnId="{2506C035-0311-EE40-8D56-5A7EC5B82C16}">
      <dgm:prSet/>
      <dgm:spPr>
        <a:ln w="34925">
          <a:solidFill>
            <a:srgbClr val="52A29D"/>
          </a:solidFill>
        </a:ln>
      </dgm:spPr>
      <dgm:t>
        <a:bodyPr/>
        <a:lstStyle/>
        <a:p>
          <a:endParaRPr lang="en-US"/>
        </a:p>
      </dgm:t>
    </dgm:pt>
    <dgm:pt modelId="{FB96D047-6AAD-B64D-AACA-C35080D2FD97}">
      <dgm:prSet>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b="1" dirty="0" smtClean="0"/>
            <a:t>Builds support</a:t>
          </a:r>
          <a:endParaRPr lang="en-US" b="1" dirty="0"/>
        </a:p>
      </dgm:t>
    </dgm:pt>
    <dgm:pt modelId="{2CF95EC9-0CC7-FA48-B37E-43CF88F1BB72}" type="parTrans" cxnId="{755B7528-8225-CF46-B738-C8E226162E03}">
      <dgm:prSet/>
      <dgm:spPr/>
      <dgm:t>
        <a:bodyPr/>
        <a:lstStyle/>
        <a:p>
          <a:endParaRPr lang="en-US"/>
        </a:p>
      </dgm:t>
    </dgm:pt>
    <dgm:pt modelId="{ECA664FC-2467-CE45-82E1-7E86F57C0384}" type="sibTrans" cxnId="{755B7528-8225-CF46-B738-C8E226162E03}">
      <dgm:prSet/>
      <dgm:spPr>
        <a:ln w="34925">
          <a:solidFill>
            <a:srgbClr val="52A29D"/>
          </a:solidFill>
        </a:ln>
      </dgm:spPr>
      <dgm:t>
        <a:bodyPr/>
        <a:lstStyle/>
        <a:p>
          <a:endParaRPr lang="en-US"/>
        </a:p>
      </dgm:t>
    </dgm:pt>
    <dgm:pt modelId="{7E0E56EE-597E-F54F-9587-7672647104BC}" type="pres">
      <dgm:prSet presAssocID="{470A7DFF-C2B7-1245-BCCF-C52FC9A3C3D1}" presName="cycle" presStyleCnt="0">
        <dgm:presLayoutVars>
          <dgm:dir/>
          <dgm:resizeHandles val="exact"/>
        </dgm:presLayoutVars>
      </dgm:prSet>
      <dgm:spPr/>
      <dgm:t>
        <a:bodyPr/>
        <a:lstStyle/>
        <a:p>
          <a:endParaRPr lang="en-US"/>
        </a:p>
      </dgm:t>
    </dgm:pt>
    <dgm:pt modelId="{6469D822-CBAB-F94E-A5AE-B19391EC080F}" type="pres">
      <dgm:prSet presAssocID="{612F7139-926B-9E4E-B498-641D76E6A81C}" presName="node" presStyleLbl="node1" presStyleIdx="0" presStyleCnt="5">
        <dgm:presLayoutVars>
          <dgm:bulletEnabled val="1"/>
        </dgm:presLayoutVars>
      </dgm:prSet>
      <dgm:spPr/>
      <dgm:t>
        <a:bodyPr/>
        <a:lstStyle/>
        <a:p>
          <a:endParaRPr lang="en-US"/>
        </a:p>
      </dgm:t>
    </dgm:pt>
    <dgm:pt modelId="{EADCC3D0-DF1C-EE42-B671-C0B7E545A796}" type="pres">
      <dgm:prSet presAssocID="{612F7139-926B-9E4E-B498-641D76E6A81C}" presName="spNode" presStyleCnt="0"/>
      <dgm:spPr/>
      <dgm:t>
        <a:bodyPr/>
        <a:lstStyle/>
        <a:p>
          <a:endParaRPr lang="en-US"/>
        </a:p>
      </dgm:t>
    </dgm:pt>
    <dgm:pt modelId="{90E285AA-F086-074C-896C-40640A0A992E}" type="pres">
      <dgm:prSet presAssocID="{E7BE4AEE-6570-F84C-988A-0E4935271EB9}" presName="sibTrans" presStyleLbl="sibTrans1D1" presStyleIdx="0" presStyleCnt="5"/>
      <dgm:spPr/>
      <dgm:t>
        <a:bodyPr/>
        <a:lstStyle/>
        <a:p>
          <a:endParaRPr lang="en-US"/>
        </a:p>
      </dgm:t>
    </dgm:pt>
    <dgm:pt modelId="{64A01CAC-408F-7E46-9A82-051EA57CC6C9}" type="pres">
      <dgm:prSet presAssocID="{B2513FDE-0DEF-3D42-8C47-7480D5A36BAC}" presName="node" presStyleLbl="node1" presStyleIdx="1" presStyleCnt="5">
        <dgm:presLayoutVars>
          <dgm:bulletEnabled val="1"/>
        </dgm:presLayoutVars>
      </dgm:prSet>
      <dgm:spPr/>
      <dgm:t>
        <a:bodyPr/>
        <a:lstStyle/>
        <a:p>
          <a:endParaRPr lang="en-US"/>
        </a:p>
      </dgm:t>
    </dgm:pt>
    <dgm:pt modelId="{D99D9D5E-CC52-DF4E-B321-64AE6E7EC93E}" type="pres">
      <dgm:prSet presAssocID="{B2513FDE-0DEF-3D42-8C47-7480D5A36BAC}" presName="spNode" presStyleCnt="0"/>
      <dgm:spPr/>
      <dgm:t>
        <a:bodyPr/>
        <a:lstStyle/>
        <a:p>
          <a:endParaRPr lang="en-US"/>
        </a:p>
      </dgm:t>
    </dgm:pt>
    <dgm:pt modelId="{0E7A1624-56D8-5E47-B5F3-8997822ED198}" type="pres">
      <dgm:prSet presAssocID="{85889869-C3F1-8D4D-97AA-FE46496A5D09}" presName="sibTrans" presStyleLbl="sibTrans1D1" presStyleIdx="1" presStyleCnt="5"/>
      <dgm:spPr/>
      <dgm:t>
        <a:bodyPr/>
        <a:lstStyle/>
        <a:p>
          <a:endParaRPr lang="en-US"/>
        </a:p>
      </dgm:t>
    </dgm:pt>
    <dgm:pt modelId="{39AEC258-D500-4A46-9508-C25BFEA0A947}" type="pres">
      <dgm:prSet presAssocID="{9388C91A-2135-4743-A494-3D2A478E3E6F}" presName="node" presStyleLbl="node1" presStyleIdx="2" presStyleCnt="5">
        <dgm:presLayoutVars>
          <dgm:bulletEnabled val="1"/>
        </dgm:presLayoutVars>
      </dgm:prSet>
      <dgm:spPr/>
      <dgm:t>
        <a:bodyPr/>
        <a:lstStyle/>
        <a:p>
          <a:endParaRPr lang="en-US"/>
        </a:p>
      </dgm:t>
    </dgm:pt>
    <dgm:pt modelId="{FE426F9E-D26A-284D-A640-BE0F28652FA6}" type="pres">
      <dgm:prSet presAssocID="{9388C91A-2135-4743-A494-3D2A478E3E6F}" presName="spNode" presStyleCnt="0"/>
      <dgm:spPr/>
      <dgm:t>
        <a:bodyPr/>
        <a:lstStyle/>
        <a:p>
          <a:endParaRPr lang="en-US"/>
        </a:p>
      </dgm:t>
    </dgm:pt>
    <dgm:pt modelId="{37D92CC3-8282-A243-94FA-1076BA09A259}" type="pres">
      <dgm:prSet presAssocID="{2A088188-4BA7-3E49-84A1-3CF83889F483}" presName="sibTrans" presStyleLbl="sibTrans1D1" presStyleIdx="2" presStyleCnt="5"/>
      <dgm:spPr/>
      <dgm:t>
        <a:bodyPr/>
        <a:lstStyle/>
        <a:p>
          <a:endParaRPr lang="en-US"/>
        </a:p>
      </dgm:t>
    </dgm:pt>
    <dgm:pt modelId="{BBCA5C5C-13D5-3B41-8D7A-43AED6F044C7}" type="pres">
      <dgm:prSet presAssocID="{5223BE48-5F08-DD4A-88E6-BA901A197B3E}" presName="node" presStyleLbl="node1" presStyleIdx="3" presStyleCnt="5">
        <dgm:presLayoutVars>
          <dgm:bulletEnabled val="1"/>
        </dgm:presLayoutVars>
      </dgm:prSet>
      <dgm:spPr/>
      <dgm:t>
        <a:bodyPr/>
        <a:lstStyle/>
        <a:p>
          <a:endParaRPr lang="en-US"/>
        </a:p>
      </dgm:t>
    </dgm:pt>
    <dgm:pt modelId="{5C09214B-6E9C-054D-94EA-4B63D0F1ADA0}" type="pres">
      <dgm:prSet presAssocID="{5223BE48-5F08-DD4A-88E6-BA901A197B3E}" presName="spNode" presStyleCnt="0"/>
      <dgm:spPr/>
      <dgm:t>
        <a:bodyPr/>
        <a:lstStyle/>
        <a:p>
          <a:endParaRPr lang="en-US"/>
        </a:p>
      </dgm:t>
    </dgm:pt>
    <dgm:pt modelId="{09CDEE8A-34BD-6040-83DD-25DE44A0B1FC}" type="pres">
      <dgm:prSet presAssocID="{858F366A-1AC6-3544-A399-599E3A3D4CD0}" presName="sibTrans" presStyleLbl="sibTrans1D1" presStyleIdx="3" presStyleCnt="5"/>
      <dgm:spPr/>
      <dgm:t>
        <a:bodyPr/>
        <a:lstStyle/>
        <a:p>
          <a:endParaRPr lang="en-US"/>
        </a:p>
      </dgm:t>
    </dgm:pt>
    <dgm:pt modelId="{6F636282-6487-2546-B971-61CACE580AA1}" type="pres">
      <dgm:prSet presAssocID="{FB96D047-6AAD-B64D-AACA-C35080D2FD97}" presName="node" presStyleLbl="node1" presStyleIdx="4" presStyleCnt="5">
        <dgm:presLayoutVars>
          <dgm:bulletEnabled val="1"/>
        </dgm:presLayoutVars>
      </dgm:prSet>
      <dgm:spPr/>
      <dgm:t>
        <a:bodyPr/>
        <a:lstStyle/>
        <a:p>
          <a:endParaRPr lang="en-US"/>
        </a:p>
      </dgm:t>
    </dgm:pt>
    <dgm:pt modelId="{6C20A21F-7307-2245-8AE3-0AEBF7887775}" type="pres">
      <dgm:prSet presAssocID="{FB96D047-6AAD-B64D-AACA-C35080D2FD97}" presName="spNode" presStyleCnt="0"/>
      <dgm:spPr/>
      <dgm:t>
        <a:bodyPr/>
        <a:lstStyle/>
        <a:p>
          <a:endParaRPr lang="en-US"/>
        </a:p>
      </dgm:t>
    </dgm:pt>
    <dgm:pt modelId="{059ED30C-B054-B94B-A918-9AD5B53534E2}" type="pres">
      <dgm:prSet presAssocID="{ECA664FC-2467-CE45-82E1-7E86F57C0384}" presName="sibTrans" presStyleLbl="sibTrans1D1" presStyleIdx="4" presStyleCnt="5"/>
      <dgm:spPr/>
      <dgm:t>
        <a:bodyPr/>
        <a:lstStyle/>
        <a:p>
          <a:endParaRPr lang="en-US"/>
        </a:p>
      </dgm:t>
    </dgm:pt>
  </dgm:ptLst>
  <dgm:cxnLst>
    <dgm:cxn modelId="{24FCFB7E-7557-934D-AFE6-8E865DCE9501}" srcId="{470A7DFF-C2B7-1245-BCCF-C52FC9A3C3D1}" destId="{9388C91A-2135-4743-A494-3D2A478E3E6F}" srcOrd="2" destOrd="0" parTransId="{018110B1-8CD4-7340-8DAD-BFE1D2D88F6A}" sibTransId="{2A088188-4BA7-3E49-84A1-3CF83889F483}"/>
    <dgm:cxn modelId="{FF8EBBAA-D4DC-9540-BC2D-41A0D0296B3E}" type="presOf" srcId="{E7BE4AEE-6570-F84C-988A-0E4935271EB9}" destId="{90E285AA-F086-074C-896C-40640A0A992E}" srcOrd="0" destOrd="0" presId="urn:microsoft.com/office/officeart/2005/8/layout/cycle6"/>
    <dgm:cxn modelId="{52EF3CD2-46E8-564B-B8B4-3BDBEEEB1267}" type="presOf" srcId="{85889869-C3F1-8D4D-97AA-FE46496A5D09}" destId="{0E7A1624-56D8-5E47-B5F3-8997822ED198}" srcOrd="0" destOrd="0" presId="urn:microsoft.com/office/officeart/2005/8/layout/cycle6"/>
    <dgm:cxn modelId="{755B7528-8225-CF46-B738-C8E226162E03}" srcId="{470A7DFF-C2B7-1245-BCCF-C52FC9A3C3D1}" destId="{FB96D047-6AAD-B64D-AACA-C35080D2FD97}" srcOrd="4" destOrd="0" parTransId="{2CF95EC9-0CC7-FA48-B37E-43CF88F1BB72}" sibTransId="{ECA664FC-2467-CE45-82E1-7E86F57C0384}"/>
    <dgm:cxn modelId="{5E3D5831-C27B-A744-9943-258E5E7DB0DE}" type="presOf" srcId="{470A7DFF-C2B7-1245-BCCF-C52FC9A3C3D1}" destId="{7E0E56EE-597E-F54F-9587-7672647104BC}" srcOrd="0" destOrd="0" presId="urn:microsoft.com/office/officeart/2005/8/layout/cycle6"/>
    <dgm:cxn modelId="{00CDB9A6-6680-CE4B-BB4E-058FD5E043BC}" type="presOf" srcId="{FB96D047-6AAD-B64D-AACA-C35080D2FD97}" destId="{6F636282-6487-2546-B971-61CACE580AA1}" srcOrd="0" destOrd="0" presId="urn:microsoft.com/office/officeart/2005/8/layout/cycle6"/>
    <dgm:cxn modelId="{58393889-45A8-634F-8961-B8A50D0140CF}" type="presOf" srcId="{B2513FDE-0DEF-3D42-8C47-7480D5A36BAC}" destId="{64A01CAC-408F-7E46-9A82-051EA57CC6C9}" srcOrd="0" destOrd="0" presId="urn:microsoft.com/office/officeart/2005/8/layout/cycle6"/>
    <dgm:cxn modelId="{59015BB7-478A-A345-92DC-2CA041510620}" type="presOf" srcId="{9388C91A-2135-4743-A494-3D2A478E3E6F}" destId="{39AEC258-D500-4A46-9508-C25BFEA0A947}" srcOrd="0" destOrd="0" presId="urn:microsoft.com/office/officeart/2005/8/layout/cycle6"/>
    <dgm:cxn modelId="{CDA2AFA5-1319-3D4F-BE5C-536149A475AB}" type="presOf" srcId="{ECA664FC-2467-CE45-82E1-7E86F57C0384}" destId="{059ED30C-B054-B94B-A918-9AD5B53534E2}" srcOrd="0" destOrd="0" presId="urn:microsoft.com/office/officeart/2005/8/layout/cycle6"/>
    <dgm:cxn modelId="{017DCE4E-DEB0-384F-A39B-BD3DDDCDDB82}" type="presOf" srcId="{612F7139-926B-9E4E-B498-641D76E6A81C}" destId="{6469D822-CBAB-F94E-A5AE-B19391EC080F}" srcOrd="0" destOrd="0" presId="urn:microsoft.com/office/officeart/2005/8/layout/cycle6"/>
    <dgm:cxn modelId="{8E914BB3-22F7-B648-81E2-E152EB2AA769}" srcId="{470A7DFF-C2B7-1245-BCCF-C52FC9A3C3D1}" destId="{B2513FDE-0DEF-3D42-8C47-7480D5A36BAC}" srcOrd="1" destOrd="0" parTransId="{1F77F806-F867-C148-9943-248E1FF0556A}" sibTransId="{85889869-C3F1-8D4D-97AA-FE46496A5D09}"/>
    <dgm:cxn modelId="{7E091AC7-E8A3-A647-AB69-2F4820FDE21C}" srcId="{470A7DFF-C2B7-1245-BCCF-C52FC9A3C3D1}" destId="{612F7139-926B-9E4E-B498-641D76E6A81C}" srcOrd="0" destOrd="0" parTransId="{04988067-043E-DE43-8A02-FD11244636B9}" sibTransId="{E7BE4AEE-6570-F84C-988A-0E4935271EB9}"/>
    <dgm:cxn modelId="{A852FCE0-841F-AB42-B09C-5FDA2FAE9AEC}" type="presOf" srcId="{5223BE48-5F08-DD4A-88E6-BA901A197B3E}" destId="{BBCA5C5C-13D5-3B41-8D7A-43AED6F044C7}" srcOrd="0" destOrd="0" presId="urn:microsoft.com/office/officeart/2005/8/layout/cycle6"/>
    <dgm:cxn modelId="{E66D594B-26FE-BC4F-A973-24133ECBA0F9}" type="presOf" srcId="{2A088188-4BA7-3E49-84A1-3CF83889F483}" destId="{37D92CC3-8282-A243-94FA-1076BA09A259}" srcOrd="0" destOrd="0" presId="urn:microsoft.com/office/officeart/2005/8/layout/cycle6"/>
    <dgm:cxn modelId="{2506C035-0311-EE40-8D56-5A7EC5B82C16}" srcId="{470A7DFF-C2B7-1245-BCCF-C52FC9A3C3D1}" destId="{5223BE48-5F08-DD4A-88E6-BA901A197B3E}" srcOrd="3" destOrd="0" parTransId="{CCC7F9F1-8DA1-E74D-8CAC-A3A2026CB417}" sibTransId="{858F366A-1AC6-3544-A399-599E3A3D4CD0}"/>
    <dgm:cxn modelId="{CBE58AA6-8872-D74F-A897-B1EDBBC31C2A}" type="presOf" srcId="{858F366A-1AC6-3544-A399-599E3A3D4CD0}" destId="{09CDEE8A-34BD-6040-83DD-25DE44A0B1FC}" srcOrd="0" destOrd="0" presId="urn:microsoft.com/office/officeart/2005/8/layout/cycle6"/>
    <dgm:cxn modelId="{2B9A0411-74E1-A049-A88D-A8D00FB123D5}" type="presParOf" srcId="{7E0E56EE-597E-F54F-9587-7672647104BC}" destId="{6469D822-CBAB-F94E-A5AE-B19391EC080F}" srcOrd="0" destOrd="0" presId="urn:microsoft.com/office/officeart/2005/8/layout/cycle6"/>
    <dgm:cxn modelId="{27914762-5D0C-7E4C-AEAF-D3F7939DEE0E}" type="presParOf" srcId="{7E0E56EE-597E-F54F-9587-7672647104BC}" destId="{EADCC3D0-DF1C-EE42-B671-C0B7E545A796}" srcOrd="1" destOrd="0" presId="urn:microsoft.com/office/officeart/2005/8/layout/cycle6"/>
    <dgm:cxn modelId="{C03C8D5E-EBBB-564A-A091-4C28549FAD2B}" type="presParOf" srcId="{7E0E56EE-597E-F54F-9587-7672647104BC}" destId="{90E285AA-F086-074C-896C-40640A0A992E}" srcOrd="2" destOrd="0" presId="urn:microsoft.com/office/officeart/2005/8/layout/cycle6"/>
    <dgm:cxn modelId="{B7555351-332D-3144-A5BD-7905D53FC718}" type="presParOf" srcId="{7E0E56EE-597E-F54F-9587-7672647104BC}" destId="{64A01CAC-408F-7E46-9A82-051EA57CC6C9}" srcOrd="3" destOrd="0" presId="urn:microsoft.com/office/officeart/2005/8/layout/cycle6"/>
    <dgm:cxn modelId="{D808F19C-4E04-0B43-A5D5-4E90FFBBF82A}" type="presParOf" srcId="{7E0E56EE-597E-F54F-9587-7672647104BC}" destId="{D99D9D5E-CC52-DF4E-B321-64AE6E7EC93E}" srcOrd="4" destOrd="0" presId="urn:microsoft.com/office/officeart/2005/8/layout/cycle6"/>
    <dgm:cxn modelId="{D8F95406-3E67-6340-AC95-4C77BD562248}" type="presParOf" srcId="{7E0E56EE-597E-F54F-9587-7672647104BC}" destId="{0E7A1624-56D8-5E47-B5F3-8997822ED198}" srcOrd="5" destOrd="0" presId="urn:microsoft.com/office/officeart/2005/8/layout/cycle6"/>
    <dgm:cxn modelId="{444F21D8-0A92-924D-BFBF-8A961BFF8C5B}" type="presParOf" srcId="{7E0E56EE-597E-F54F-9587-7672647104BC}" destId="{39AEC258-D500-4A46-9508-C25BFEA0A947}" srcOrd="6" destOrd="0" presId="urn:microsoft.com/office/officeart/2005/8/layout/cycle6"/>
    <dgm:cxn modelId="{36D50B72-103A-D548-A6B7-BADDF13A8BF8}" type="presParOf" srcId="{7E0E56EE-597E-F54F-9587-7672647104BC}" destId="{FE426F9E-D26A-284D-A640-BE0F28652FA6}" srcOrd="7" destOrd="0" presId="urn:microsoft.com/office/officeart/2005/8/layout/cycle6"/>
    <dgm:cxn modelId="{9F859878-4E9E-1541-98FE-473707A0F68E}" type="presParOf" srcId="{7E0E56EE-597E-F54F-9587-7672647104BC}" destId="{37D92CC3-8282-A243-94FA-1076BA09A259}" srcOrd="8" destOrd="0" presId="urn:microsoft.com/office/officeart/2005/8/layout/cycle6"/>
    <dgm:cxn modelId="{5013BAEE-123C-E847-A70E-35A009CC988D}" type="presParOf" srcId="{7E0E56EE-597E-F54F-9587-7672647104BC}" destId="{BBCA5C5C-13D5-3B41-8D7A-43AED6F044C7}" srcOrd="9" destOrd="0" presId="urn:microsoft.com/office/officeart/2005/8/layout/cycle6"/>
    <dgm:cxn modelId="{D43238D7-41E6-224D-9B82-E68C7C6809AE}" type="presParOf" srcId="{7E0E56EE-597E-F54F-9587-7672647104BC}" destId="{5C09214B-6E9C-054D-94EA-4B63D0F1ADA0}" srcOrd="10" destOrd="0" presId="urn:microsoft.com/office/officeart/2005/8/layout/cycle6"/>
    <dgm:cxn modelId="{C5D32D84-8269-AB4C-B254-E32DAC6C4BB2}" type="presParOf" srcId="{7E0E56EE-597E-F54F-9587-7672647104BC}" destId="{09CDEE8A-34BD-6040-83DD-25DE44A0B1FC}" srcOrd="11" destOrd="0" presId="urn:microsoft.com/office/officeart/2005/8/layout/cycle6"/>
    <dgm:cxn modelId="{0B0B8A63-A992-A74F-961A-7ACAD278DE59}" type="presParOf" srcId="{7E0E56EE-597E-F54F-9587-7672647104BC}" destId="{6F636282-6487-2546-B971-61CACE580AA1}" srcOrd="12" destOrd="0" presId="urn:microsoft.com/office/officeart/2005/8/layout/cycle6"/>
    <dgm:cxn modelId="{BACA70C8-E1F3-7243-9D3E-65624608107D}" type="presParOf" srcId="{7E0E56EE-597E-F54F-9587-7672647104BC}" destId="{6C20A21F-7307-2245-8AE3-0AEBF7887775}" srcOrd="13" destOrd="0" presId="urn:microsoft.com/office/officeart/2005/8/layout/cycle6"/>
    <dgm:cxn modelId="{9F914912-C79D-9C47-AF0A-FDFBF6F6E6CD}" type="presParOf" srcId="{7E0E56EE-597E-F54F-9587-7672647104BC}" destId="{059ED30C-B054-B94B-A918-9AD5B53534E2}" srcOrd="14"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EF8862-649A-A249-B338-ECF06308ED08}"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70CB82FA-A2EF-C64A-A4C4-72210165181B}">
      <dgm:prSet phldrT="[Text]" custT="1"/>
      <dgm:spPr>
        <a:solidFill>
          <a:srgbClr val="52A29D"/>
        </a:solidFill>
      </dgm:spPr>
      <dgm:t>
        <a:bodyPr/>
        <a:lstStyle/>
        <a:p>
          <a:r>
            <a:rPr lang="en-US" sz="1400" b="1" i="0" dirty="0" smtClean="0">
              <a:solidFill>
                <a:schemeClr val="tx1"/>
              </a:solidFill>
              <a:latin typeface="Calibri"/>
              <a:cs typeface="Arial"/>
            </a:rPr>
            <a:t>Research and data analysis</a:t>
          </a:r>
          <a:endParaRPr lang="en-US" sz="1400" b="1" i="0" dirty="0">
            <a:solidFill>
              <a:schemeClr val="tx1"/>
            </a:solidFill>
            <a:latin typeface="Calibri"/>
            <a:cs typeface="Arial"/>
          </a:endParaRPr>
        </a:p>
      </dgm:t>
    </dgm:pt>
    <dgm:pt modelId="{F7EE832F-29D3-F74A-9FF4-AFD1BA2D1D3F}" type="parTrans" cxnId="{DD6C5AB4-BA6F-2D4A-A97E-EDB686672D64}">
      <dgm:prSet/>
      <dgm:spPr/>
      <dgm:t>
        <a:bodyPr/>
        <a:lstStyle/>
        <a:p>
          <a:endParaRPr lang="en-US"/>
        </a:p>
      </dgm:t>
    </dgm:pt>
    <dgm:pt modelId="{80E86808-844D-FC40-8216-5888B8A59900}" type="sibTrans" cxnId="{DD6C5AB4-BA6F-2D4A-A97E-EDB686672D64}">
      <dgm:prSet/>
      <dgm:spPr/>
      <dgm:t>
        <a:bodyPr/>
        <a:lstStyle/>
        <a:p>
          <a:endParaRPr lang="en-US"/>
        </a:p>
      </dgm:t>
    </dgm:pt>
    <dgm:pt modelId="{3529D9A7-0807-9648-971B-3037FD15EB4F}">
      <dgm:prSet custT="1"/>
      <dgm:spPr>
        <a:ln w="28575">
          <a:solidFill>
            <a:srgbClr val="52A29D"/>
          </a:solidFill>
        </a:ln>
      </dgm:spPr>
      <dgm:t>
        <a:bodyPr/>
        <a:lstStyle/>
        <a:p>
          <a:r>
            <a:rPr lang="en-US" sz="1000" dirty="0" smtClean="0">
              <a:latin typeface="Calibri"/>
              <a:cs typeface="Calibri"/>
            </a:rPr>
            <a:t>Develops metrics and evaluates outcomes</a:t>
          </a:r>
          <a:endParaRPr lang="en-US" sz="1000" dirty="0">
            <a:latin typeface="Calibri"/>
            <a:cs typeface="Calibri"/>
          </a:endParaRPr>
        </a:p>
      </dgm:t>
    </dgm:pt>
    <dgm:pt modelId="{C9800C86-FB00-C443-8073-28441F5D39D3}" type="parTrans" cxnId="{C51B9007-2992-E74B-A26A-48D5950D5A61}">
      <dgm:prSet/>
      <dgm:spPr>
        <a:ln w="9525">
          <a:solidFill>
            <a:srgbClr val="52A29D"/>
          </a:solidFill>
        </a:ln>
      </dgm:spPr>
      <dgm:t>
        <a:bodyPr/>
        <a:lstStyle/>
        <a:p>
          <a:endParaRPr lang="en-US"/>
        </a:p>
      </dgm:t>
    </dgm:pt>
    <dgm:pt modelId="{0010B3A6-250F-B04F-B9FA-4220095D2DB4}" type="sibTrans" cxnId="{C51B9007-2992-E74B-A26A-48D5950D5A61}">
      <dgm:prSet/>
      <dgm:spPr/>
      <dgm:t>
        <a:bodyPr/>
        <a:lstStyle/>
        <a:p>
          <a:endParaRPr lang="en-US"/>
        </a:p>
      </dgm:t>
    </dgm:pt>
    <dgm:pt modelId="{A236763D-5267-8843-AA95-B262597C17B8}">
      <dgm:prSet custT="1"/>
      <dgm:spPr>
        <a:ln w="28575">
          <a:solidFill>
            <a:srgbClr val="52A29D"/>
          </a:solidFill>
        </a:ln>
      </dgm:spPr>
      <dgm:t>
        <a:bodyPr/>
        <a:lstStyle/>
        <a:p>
          <a:r>
            <a:rPr lang="en-US" sz="1000" dirty="0" smtClean="0">
              <a:latin typeface="Calibri"/>
              <a:cs typeface="Calibri"/>
            </a:rPr>
            <a:t>Shape the strategic direction of </a:t>
          </a:r>
          <a:br>
            <a:rPr lang="en-US" sz="1000" dirty="0" smtClean="0">
              <a:latin typeface="Calibri"/>
              <a:cs typeface="Calibri"/>
            </a:rPr>
          </a:br>
          <a:r>
            <a:rPr lang="en-US" sz="1000" dirty="0" smtClean="0">
              <a:latin typeface="Calibri"/>
              <a:cs typeface="Calibri"/>
            </a:rPr>
            <a:t>the work</a:t>
          </a:r>
          <a:endParaRPr lang="en-US" sz="1000" dirty="0">
            <a:latin typeface="Calibri"/>
            <a:cs typeface="Calibri"/>
          </a:endParaRPr>
        </a:p>
      </dgm:t>
    </dgm:pt>
    <dgm:pt modelId="{46C8C7E7-B568-2146-83D5-ECBBD82D8CF2}" type="sibTrans" cxnId="{44BDBC21-5345-DC40-84AB-B1AE9D921AAA}">
      <dgm:prSet/>
      <dgm:spPr/>
      <dgm:t>
        <a:bodyPr/>
        <a:lstStyle/>
        <a:p>
          <a:endParaRPr lang="en-US"/>
        </a:p>
      </dgm:t>
    </dgm:pt>
    <dgm:pt modelId="{4B529B2D-8BA9-754D-873C-318038800B27}" type="parTrans" cxnId="{44BDBC21-5345-DC40-84AB-B1AE9D921AAA}">
      <dgm:prSet/>
      <dgm:spPr>
        <a:ln w="9525">
          <a:solidFill>
            <a:srgbClr val="52A29D"/>
          </a:solidFill>
        </a:ln>
      </dgm:spPr>
      <dgm:t>
        <a:bodyPr/>
        <a:lstStyle/>
        <a:p>
          <a:endParaRPr lang="en-US"/>
        </a:p>
      </dgm:t>
    </dgm:pt>
    <dgm:pt modelId="{0B0EED25-88AB-B548-BA41-E57BAE20E13D}">
      <dgm:prSet custT="1"/>
      <dgm:spPr>
        <a:ln w="28575">
          <a:solidFill>
            <a:srgbClr val="52A29D"/>
          </a:solidFill>
        </a:ln>
      </dgm:spPr>
      <dgm:t>
        <a:bodyPr/>
        <a:lstStyle/>
        <a:p>
          <a:r>
            <a:rPr lang="en-US" sz="1000" dirty="0" smtClean="0">
              <a:latin typeface="Calibri"/>
              <a:cs typeface="Calibri"/>
            </a:rPr>
            <a:t>Oversee operations to ensure they are aligned with strategic direction</a:t>
          </a:r>
          <a:endParaRPr lang="en-US" sz="1000" dirty="0">
            <a:latin typeface="Calibri"/>
            <a:cs typeface="Calibri"/>
          </a:endParaRPr>
        </a:p>
      </dgm:t>
    </dgm:pt>
    <dgm:pt modelId="{7676BC07-99FF-1D41-8A4F-C4A33FCD747C}" type="parTrans" cxnId="{3B889A01-28D7-E84B-A98A-97422D6219BB}">
      <dgm:prSet/>
      <dgm:spPr>
        <a:ln w="9525">
          <a:solidFill>
            <a:srgbClr val="52A29D"/>
          </a:solidFill>
        </a:ln>
      </dgm:spPr>
      <dgm:t>
        <a:bodyPr/>
        <a:lstStyle/>
        <a:p>
          <a:endParaRPr lang="en-US"/>
        </a:p>
      </dgm:t>
    </dgm:pt>
    <dgm:pt modelId="{FEC6EC90-B6C4-7A43-9866-8148A44A6334}" type="sibTrans" cxnId="{3B889A01-28D7-E84B-A98A-97422D6219BB}">
      <dgm:prSet/>
      <dgm:spPr/>
      <dgm:t>
        <a:bodyPr/>
        <a:lstStyle/>
        <a:p>
          <a:endParaRPr lang="en-US"/>
        </a:p>
      </dgm:t>
    </dgm:pt>
    <dgm:pt modelId="{18DF50C5-B6F6-B948-8D7C-F33A9A54A52F}">
      <dgm:prSet custT="1"/>
      <dgm:spPr>
        <a:ln w="28575">
          <a:solidFill>
            <a:srgbClr val="52A29D"/>
          </a:solidFill>
        </a:ln>
      </dgm:spPr>
      <dgm:t>
        <a:bodyPr/>
        <a:lstStyle/>
        <a:p>
          <a:r>
            <a:rPr lang="en-US" sz="1000" dirty="0" smtClean="0">
              <a:latin typeface="Calibri"/>
              <a:cs typeface="Calibri"/>
            </a:rPr>
            <a:t>Monitors policy relevant to the work and </a:t>
          </a:r>
          <a:br>
            <a:rPr lang="en-US" sz="1000" dirty="0" smtClean="0">
              <a:latin typeface="Calibri"/>
              <a:cs typeface="Calibri"/>
            </a:rPr>
          </a:br>
          <a:r>
            <a:rPr lang="en-US" sz="1000" dirty="0" smtClean="0">
              <a:latin typeface="Calibri"/>
              <a:cs typeface="Calibri"/>
            </a:rPr>
            <a:t>helps identify opportunities to influence policy</a:t>
          </a:r>
          <a:endParaRPr lang="en-US" sz="1000" dirty="0">
            <a:latin typeface="Calibri"/>
            <a:cs typeface="Calibri"/>
          </a:endParaRPr>
        </a:p>
      </dgm:t>
    </dgm:pt>
    <dgm:pt modelId="{532F3190-8748-F744-A023-DC81F0606B35}" type="parTrans" cxnId="{853C343D-5378-B841-90F4-FD0C80CB5F50}">
      <dgm:prSet/>
      <dgm:spPr>
        <a:ln w="9525">
          <a:solidFill>
            <a:srgbClr val="52A29D"/>
          </a:solidFill>
        </a:ln>
      </dgm:spPr>
      <dgm:t>
        <a:bodyPr/>
        <a:lstStyle/>
        <a:p>
          <a:endParaRPr lang="en-US"/>
        </a:p>
      </dgm:t>
    </dgm:pt>
    <dgm:pt modelId="{3F54D5E9-6CAB-4049-86C7-338A0D27810E}" type="sibTrans" cxnId="{853C343D-5378-B841-90F4-FD0C80CB5F50}">
      <dgm:prSet/>
      <dgm:spPr/>
      <dgm:t>
        <a:bodyPr/>
        <a:lstStyle/>
        <a:p>
          <a:endParaRPr lang="en-US"/>
        </a:p>
      </dgm:t>
    </dgm:pt>
    <dgm:pt modelId="{56381074-6E0F-7348-B455-E311B0585168}">
      <dgm:prSet phldrT="[Text]" custT="1"/>
      <dgm:spPr>
        <a:solidFill>
          <a:srgbClr val="52A29D"/>
        </a:solidFill>
      </dgm:spPr>
      <dgm:t>
        <a:bodyPr/>
        <a:lstStyle/>
        <a:p>
          <a:r>
            <a:rPr lang="en-US" sz="1400" b="1" i="0" dirty="0" smtClean="0">
              <a:solidFill>
                <a:schemeClr val="tx1"/>
              </a:solidFill>
              <a:latin typeface="Calibri"/>
              <a:cs typeface="Arial"/>
            </a:rPr>
            <a:t>Facilitation</a:t>
          </a:r>
          <a:endParaRPr lang="en-US" sz="1400" b="1" i="0" dirty="0">
            <a:solidFill>
              <a:schemeClr val="tx1"/>
            </a:solidFill>
            <a:latin typeface="Calibri"/>
            <a:cs typeface="Arial"/>
          </a:endParaRPr>
        </a:p>
      </dgm:t>
    </dgm:pt>
    <dgm:pt modelId="{81C3B75B-7FF4-5D4C-8F1A-EE34F14AAB6D}" type="parTrans" cxnId="{DD59A713-E3C4-B348-AA4F-C21E5159D0D7}">
      <dgm:prSet/>
      <dgm:spPr/>
      <dgm:t>
        <a:bodyPr/>
        <a:lstStyle/>
        <a:p>
          <a:endParaRPr lang="en-US"/>
        </a:p>
      </dgm:t>
    </dgm:pt>
    <dgm:pt modelId="{37478CAC-3CB4-0144-AB06-648FC5E53B63}" type="sibTrans" cxnId="{DD59A713-E3C4-B348-AA4F-C21E5159D0D7}">
      <dgm:prSet/>
      <dgm:spPr/>
      <dgm:t>
        <a:bodyPr/>
        <a:lstStyle/>
        <a:p>
          <a:endParaRPr lang="en-US"/>
        </a:p>
      </dgm:t>
    </dgm:pt>
    <dgm:pt modelId="{9EF0DEEF-F303-BB4F-AFC2-4F8C220377DE}">
      <dgm:prSet phldrT="[Text]" custT="1"/>
      <dgm:spPr>
        <a:ln w="28575">
          <a:solidFill>
            <a:srgbClr val="52A29D"/>
          </a:solidFill>
        </a:ln>
      </dgm:spPr>
      <dgm:t>
        <a:bodyPr/>
        <a:lstStyle/>
        <a:p>
          <a:r>
            <a:rPr lang="en-US" sz="1000" dirty="0" smtClean="0">
              <a:latin typeface="Calibri"/>
              <a:cs typeface="Calibri"/>
            </a:rPr>
            <a:t>Manages partner relationships on a day-to-day basis</a:t>
          </a:r>
          <a:endParaRPr lang="en-US" sz="1000" dirty="0">
            <a:latin typeface="Calibri"/>
            <a:cs typeface="Calibri"/>
          </a:endParaRPr>
        </a:p>
      </dgm:t>
    </dgm:pt>
    <dgm:pt modelId="{C5D38A92-A11D-4D48-879B-15B4B1892C71}" type="parTrans" cxnId="{95223096-E3A0-F84A-BD48-F53E5F1ECE51}">
      <dgm:prSet/>
      <dgm:spPr>
        <a:ln w="9525">
          <a:solidFill>
            <a:srgbClr val="52A29D"/>
          </a:solidFill>
        </a:ln>
      </dgm:spPr>
      <dgm:t>
        <a:bodyPr/>
        <a:lstStyle/>
        <a:p>
          <a:endParaRPr lang="en-US"/>
        </a:p>
      </dgm:t>
    </dgm:pt>
    <dgm:pt modelId="{EFF8FF01-8F9D-9A48-B13F-FE2309FFAAE8}" type="sibTrans" cxnId="{95223096-E3A0-F84A-BD48-F53E5F1ECE51}">
      <dgm:prSet/>
      <dgm:spPr/>
      <dgm:t>
        <a:bodyPr/>
        <a:lstStyle/>
        <a:p>
          <a:endParaRPr lang="en-US"/>
        </a:p>
      </dgm:t>
    </dgm:pt>
    <dgm:pt modelId="{73691E8A-F5CD-8749-9F9B-932A002499A4}">
      <dgm:prSet phldrT="[Text]" custT="1"/>
      <dgm:spPr>
        <a:ln w="28575">
          <a:solidFill>
            <a:srgbClr val="52A29D"/>
          </a:solidFill>
        </a:ln>
      </dgm:spPr>
      <dgm:t>
        <a:bodyPr/>
        <a:lstStyle/>
        <a:p>
          <a:r>
            <a:rPr lang="en-US" sz="1000" dirty="0" smtClean="0">
              <a:latin typeface="Calibri"/>
              <a:cs typeface="Calibri"/>
            </a:rPr>
            <a:t>Guides meetings and planning to move stakeholders to consensus and action</a:t>
          </a:r>
          <a:endParaRPr lang="en-US" sz="1000" dirty="0">
            <a:latin typeface="Calibri"/>
            <a:cs typeface="Calibri"/>
          </a:endParaRPr>
        </a:p>
      </dgm:t>
    </dgm:pt>
    <dgm:pt modelId="{B4442EC2-9CF8-B344-B82A-788E4BCF563D}" type="parTrans" cxnId="{C916B17C-6E8B-394A-B2E1-3ED75245FB48}">
      <dgm:prSet/>
      <dgm:spPr>
        <a:ln w="9525">
          <a:solidFill>
            <a:srgbClr val="52A29D"/>
          </a:solidFill>
        </a:ln>
      </dgm:spPr>
      <dgm:t>
        <a:bodyPr/>
        <a:lstStyle/>
        <a:p>
          <a:endParaRPr lang="en-US"/>
        </a:p>
      </dgm:t>
    </dgm:pt>
    <dgm:pt modelId="{4263B2DA-1D03-3843-9377-6895EA4BC082}" type="sibTrans" cxnId="{C916B17C-6E8B-394A-B2E1-3ED75245FB48}">
      <dgm:prSet/>
      <dgm:spPr/>
      <dgm:t>
        <a:bodyPr/>
        <a:lstStyle/>
        <a:p>
          <a:endParaRPr lang="en-US"/>
        </a:p>
      </dgm:t>
    </dgm:pt>
    <dgm:pt modelId="{8E6B645B-D8C3-6B42-915F-775F60F09E76}">
      <dgm:prSet phldrT="[Text]" custT="1"/>
      <dgm:spPr>
        <a:solidFill>
          <a:srgbClr val="52A29D"/>
        </a:solidFill>
      </dgm:spPr>
      <dgm:t>
        <a:bodyPr/>
        <a:lstStyle/>
        <a:p>
          <a:r>
            <a:rPr lang="en-US" sz="1400" b="1" i="0" dirty="0" smtClean="0">
              <a:solidFill>
                <a:schemeClr val="tx1"/>
              </a:solidFill>
              <a:latin typeface="Calibri"/>
              <a:cs typeface="Arial"/>
            </a:rPr>
            <a:t>Communications and Development</a:t>
          </a:r>
          <a:endParaRPr lang="en-US" sz="1400" b="1" i="0" dirty="0">
            <a:solidFill>
              <a:schemeClr val="tx1"/>
            </a:solidFill>
            <a:latin typeface="Calibri"/>
            <a:cs typeface="Arial"/>
          </a:endParaRPr>
        </a:p>
      </dgm:t>
    </dgm:pt>
    <dgm:pt modelId="{59D65898-D0BF-324A-A5CE-521ED404AA55}" type="parTrans" cxnId="{34347109-2B64-5E4D-85E7-10BE85519858}">
      <dgm:prSet/>
      <dgm:spPr/>
      <dgm:t>
        <a:bodyPr/>
        <a:lstStyle/>
        <a:p>
          <a:endParaRPr lang="en-US"/>
        </a:p>
      </dgm:t>
    </dgm:pt>
    <dgm:pt modelId="{EA57B242-BDE8-3243-87A8-9FC71AE41115}" type="sibTrans" cxnId="{34347109-2B64-5E4D-85E7-10BE85519858}">
      <dgm:prSet/>
      <dgm:spPr/>
      <dgm:t>
        <a:bodyPr/>
        <a:lstStyle/>
        <a:p>
          <a:endParaRPr lang="en-US"/>
        </a:p>
      </dgm:t>
    </dgm:pt>
    <dgm:pt modelId="{95551C2D-2AC0-F34D-929A-1ADE14836280}">
      <dgm:prSet phldrT="[Text]" custT="1"/>
      <dgm:spPr>
        <a:ln w="28575">
          <a:solidFill>
            <a:srgbClr val="52A29D"/>
          </a:solidFill>
        </a:ln>
      </dgm:spPr>
      <dgm:t>
        <a:bodyPr/>
        <a:lstStyle/>
        <a:p>
          <a:r>
            <a:rPr lang="en-US" sz="1000" dirty="0" smtClean="0">
              <a:latin typeface="Calibri"/>
              <a:cs typeface="Calibri"/>
            </a:rPr>
            <a:t>Manage external communications to ensure unified messaging</a:t>
          </a:r>
          <a:endParaRPr lang="en-US" sz="1000" dirty="0">
            <a:latin typeface="Calibri"/>
            <a:cs typeface="Calibri"/>
          </a:endParaRPr>
        </a:p>
      </dgm:t>
    </dgm:pt>
    <dgm:pt modelId="{E7B2F6E8-0333-264D-A615-F1BE8A4E606B}" type="parTrans" cxnId="{96BD8336-1B81-1D47-ACBF-1AFC45691E02}">
      <dgm:prSet/>
      <dgm:spPr>
        <a:ln w="9525">
          <a:solidFill>
            <a:srgbClr val="52A29D"/>
          </a:solidFill>
        </a:ln>
      </dgm:spPr>
      <dgm:t>
        <a:bodyPr/>
        <a:lstStyle/>
        <a:p>
          <a:endParaRPr lang="en-US"/>
        </a:p>
      </dgm:t>
    </dgm:pt>
    <dgm:pt modelId="{6B9DB046-7CCE-604E-949E-FA2907423654}" type="sibTrans" cxnId="{96BD8336-1B81-1D47-ACBF-1AFC45691E02}">
      <dgm:prSet/>
      <dgm:spPr/>
      <dgm:t>
        <a:bodyPr/>
        <a:lstStyle/>
        <a:p>
          <a:endParaRPr lang="en-US"/>
        </a:p>
      </dgm:t>
    </dgm:pt>
    <dgm:pt modelId="{1F8883A9-C0F9-D44C-86AF-1EAE940CFB73}">
      <dgm:prSet phldrT="[Text]" custT="1"/>
      <dgm:spPr>
        <a:ln w="28575">
          <a:solidFill>
            <a:srgbClr val="52A29D"/>
          </a:solidFill>
        </a:ln>
      </dgm:spPr>
      <dgm:t>
        <a:bodyPr/>
        <a:lstStyle/>
        <a:p>
          <a:r>
            <a:rPr lang="en-US" sz="1000" dirty="0" smtClean="0">
              <a:latin typeface="Calibri"/>
              <a:cs typeface="Calibri"/>
            </a:rPr>
            <a:t>Develops and maintains relationships with funders</a:t>
          </a:r>
          <a:endParaRPr lang="en-US" sz="1000" dirty="0">
            <a:latin typeface="Calibri"/>
            <a:cs typeface="Calibri"/>
          </a:endParaRPr>
        </a:p>
      </dgm:t>
    </dgm:pt>
    <dgm:pt modelId="{ACCEAC35-A229-864C-BA68-1CCD308249C9}" type="parTrans" cxnId="{476B3D83-6D15-6C48-BBA8-3C48CEBD70A2}">
      <dgm:prSet/>
      <dgm:spPr>
        <a:ln w="9525">
          <a:solidFill>
            <a:srgbClr val="52A29D"/>
          </a:solidFill>
        </a:ln>
      </dgm:spPr>
      <dgm:t>
        <a:bodyPr/>
        <a:lstStyle/>
        <a:p>
          <a:endParaRPr lang="en-US"/>
        </a:p>
      </dgm:t>
    </dgm:pt>
    <dgm:pt modelId="{7BD00C17-E290-D846-90FB-3BDAD03ADD6A}" type="sibTrans" cxnId="{476B3D83-6D15-6C48-BBA8-3C48CEBD70A2}">
      <dgm:prSet/>
      <dgm:spPr/>
      <dgm:t>
        <a:bodyPr/>
        <a:lstStyle/>
        <a:p>
          <a:endParaRPr lang="en-US"/>
        </a:p>
      </dgm:t>
    </dgm:pt>
    <dgm:pt modelId="{A823C5BC-3CC6-3547-B094-B1CBC30BE3BF}">
      <dgm:prSet phldrT="[Text]" custT="1"/>
      <dgm:spPr>
        <a:ln w="28575">
          <a:solidFill>
            <a:srgbClr val="52A29D"/>
          </a:solidFill>
        </a:ln>
      </dgm:spPr>
      <dgm:t>
        <a:bodyPr/>
        <a:lstStyle/>
        <a:p>
          <a:r>
            <a:rPr lang="en-US" sz="1000" dirty="0" smtClean="0">
              <a:latin typeface="Calibri"/>
              <a:cs typeface="Calibri"/>
            </a:rPr>
            <a:t>Interface with community, stakeholders, public</a:t>
          </a:r>
          <a:endParaRPr lang="en-US" sz="1000" dirty="0">
            <a:latin typeface="Calibri"/>
            <a:cs typeface="Calibri"/>
          </a:endParaRPr>
        </a:p>
      </dgm:t>
    </dgm:pt>
    <dgm:pt modelId="{5AB4FB55-F67D-114A-B476-674F928C0B38}" type="parTrans" cxnId="{C2DBDA98-332A-EE45-8474-7FB420A31B71}">
      <dgm:prSet/>
      <dgm:spPr>
        <a:ln w="9525">
          <a:solidFill>
            <a:srgbClr val="52A29D"/>
          </a:solidFill>
        </a:ln>
      </dgm:spPr>
      <dgm:t>
        <a:bodyPr/>
        <a:lstStyle/>
        <a:p>
          <a:endParaRPr lang="en-US"/>
        </a:p>
      </dgm:t>
    </dgm:pt>
    <dgm:pt modelId="{31791772-DAB8-9845-8BA2-31EF38DDC048}" type="sibTrans" cxnId="{C2DBDA98-332A-EE45-8474-7FB420A31B71}">
      <dgm:prSet/>
      <dgm:spPr/>
      <dgm:t>
        <a:bodyPr/>
        <a:lstStyle/>
        <a:p>
          <a:endParaRPr lang="en-US"/>
        </a:p>
      </dgm:t>
    </dgm:pt>
    <dgm:pt modelId="{A5907DCA-6CB1-3F4E-B53C-4D1A50F8574A}">
      <dgm:prSet phldrT="[Text]" custT="1"/>
      <dgm:spPr>
        <a:ln w="28575">
          <a:solidFill>
            <a:srgbClr val="52A29D"/>
          </a:solidFill>
        </a:ln>
      </dgm:spPr>
      <dgm:t>
        <a:bodyPr/>
        <a:lstStyle/>
        <a:p>
          <a:r>
            <a:rPr lang="en-US" sz="1000" dirty="0" smtClean="0">
              <a:latin typeface="Calibri"/>
              <a:cs typeface="Calibri"/>
            </a:rPr>
            <a:t>Build new relationships</a:t>
          </a:r>
          <a:endParaRPr lang="en-US" sz="1000" dirty="0">
            <a:latin typeface="Calibri"/>
            <a:cs typeface="Calibri"/>
          </a:endParaRPr>
        </a:p>
      </dgm:t>
    </dgm:pt>
    <dgm:pt modelId="{B40321D3-CB37-8D40-A926-47A7789ABA78}" type="parTrans" cxnId="{8817F55E-CDD8-6148-805C-787F73BC07EE}">
      <dgm:prSet/>
      <dgm:spPr>
        <a:ln w="9525">
          <a:solidFill>
            <a:srgbClr val="52A29D"/>
          </a:solidFill>
        </a:ln>
      </dgm:spPr>
      <dgm:t>
        <a:bodyPr/>
        <a:lstStyle/>
        <a:p>
          <a:endParaRPr lang="en-US"/>
        </a:p>
      </dgm:t>
    </dgm:pt>
    <dgm:pt modelId="{F04B445E-AF54-7B4D-A73B-52EC8BA89119}" type="sibTrans" cxnId="{8817F55E-CDD8-6148-805C-787F73BC07EE}">
      <dgm:prSet/>
      <dgm:spPr/>
      <dgm:t>
        <a:bodyPr/>
        <a:lstStyle/>
        <a:p>
          <a:endParaRPr lang="en-US"/>
        </a:p>
      </dgm:t>
    </dgm:pt>
    <dgm:pt modelId="{5105419B-622E-B04A-AAED-0EB6FE2CC1F8}">
      <dgm:prSet phldrT="[Text]" custT="1"/>
      <dgm:spPr>
        <a:solidFill>
          <a:srgbClr val="52A29D"/>
        </a:solidFill>
      </dgm:spPr>
      <dgm:t>
        <a:bodyPr/>
        <a:lstStyle/>
        <a:p>
          <a:r>
            <a:rPr lang="en-US" sz="1400" b="1" i="0" dirty="0" smtClean="0">
              <a:solidFill>
                <a:schemeClr val="tx1"/>
              </a:solidFill>
              <a:latin typeface="Calibri"/>
              <a:cs typeface="Arial"/>
            </a:rPr>
            <a:t>Strategic thinking and guidance</a:t>
          </a:r>
          <a:endParaRPr lang="en-US" sz="1400" b="1" i="0" dirty="0">
            <a:solidFill>
              <a:schemeClr val="tx1"/>
            </a:solidFill>
            <a:latin typeface="Calibri"/>
            <a:cs typeface="Arial"/>
          </a:endParaRPr>
        </a:p>
      </dgm:t>
    </dgm:pt>
    <dgm:pt modelId="{6D7F0170-0C99-AD46-8375-985F2A4E6FD5}" type="sibTrans" cxnId="{34E2A145-7FA6-B146-A05E-257944D51CE2}">
      <dgm:prSet/>
      <dgm:spPr/>
      <dgm:t>
        <a:bodyPr/>
        <a:lstStyle/>
        <a:p>
          <a:endParaRPr lang="en-US" dirty="0"/>
        </a:p>
      </dgm:t>
    </dgm:pt>
    <dgm:pt modelId="{93F5888F-3955-164D-AA9A-AA83451BF929}" type="parTrans" cxnId="{34E2A145-7FA6-B146-A05E-257944D51CE2}">
      <dgm:prSet/>
      <dgm:spPr/>
      <dgm:t>
        <a:bodyPr/>
        <a:lstStyle/>
        <a:p>
          <a:endParaRPr lang="en-US"/>
        </a:p>
      </dgm:t>
    </dgm:pt>
    <dgm:pt modelId="{707F2393-062E-F342-ADEF-B827CC9FD416}">
      <dgm:prSet phldrT="[Text]" custT="1"/>
      <dgm:spPr>
        <a:solidFill>
          <a:srgbClr val="52A29D"/>
        </a:solidFill>
      </dgm:spPr>
      <dgm:t>
        <a:bodyPr/>
        <a:lstStyle/>
        <a:p>
          <a:r>
            <a:rPr lang="en-US" sz="1400" b="1" i="0" dirty="0" smtClean="0">
              <a:solidFill>
                <a:schemeClr val="tx1"/>
              </a:solidFill>
              <a:latin typeface="Calibri"/>
              <a:cs typeface="Arial"/>
            </a:rPr>
            <a:t>Community and stakeholder engagement</a:t>
          </a:r>
          <a:endParaRPr lang="en-US" sz="1400" b="1" i="0" dirty="0">
            <a:solidFill>
              <a:schemeClr val="tx1"/>
            </a:solidFill>
            <a:latin typeface="Calibri"/>
            <a:cs typeface="Arial"/>
          </a:endParaRPr>
        </a:p>
      </dgm:t>
    </dgm:pt>
    <dgm:pt modelId="{E9613649-A8A3-0545-B998-AC62548DA082}" type="sibTrans" cxnId="{748FDEF2-ABD3-B045-9CBB-D37B37F7BE7B}">
      <dgm:prSet/>
      <dgm:spPr/>
      <dgm:t>
        <a:bodyPr/>
        <a:lstStyle/>
        <a:p>
          <a:endParaRPr lang="en-US"/>
        </a:p>
      </dgm:t>
    </dgm:pt>
    <dgm:pt modelId="{AD7042EE-FFC6-A943-8EA5-B46937DCB617}" type="parTrans" cxnId="{748FDEF2-ABD3-B045-9CBB-D37B37F7BE7B}">
      <dgm:prSet/>
      <dgm:spPr/>
      <dgm:t>
        <a:bodyPr/>
        <a:lstStyle/>
        <a:p>
          <a:endParaRPr lang="en-US"/>
        </a:p>
      </dgm:t>
    </dgm:pt>
    <dgm:pt modelId="{4659E262-4F92-A447-BB43-B9928997CB1E}" type="pres">
      <dgm:prSet presAssocID="{83EF8862-649A-A249-B338-ECF06308ED08}" presName="diagram" presStyleCnt="0">
        <dgm:presLayoutVars>
          <dgm:chPref val="1"/>
          <dgm:dir/>
          <dgm:animOne val="branch"/>
          <dgm:animLvl val="lvl"/>
          <dgm:resizeHandles/>
        </dgm:presLayoutVars>
      </dgm:prSet>
      <dgm:spPr/>
      <dgm:t>
        <a:bodyPr/>
        <a:lstStyle/>
        <a:p>
          <a:endParaRPr lang="en-US"/>
        </a:p>
      </dgm:t>
    </dgm:pt>
    <dgm:pt modelId="{8905D3A0-D832-BA4D-B3DD-A96B7D443AC8}" type="pres">
      <dgm:prSet presAssocID="{5105419B-622E-B04A-AAED-0EB6FE2CC1F8}" presName="root" presStyleCnt="0"/>
      <dgm:spPr/>
    </dgm:pt>
    <dgm:pt modelId="{F17CB020-BC48-DE4F-8142-876CE43EF239}" type="pres">
      <dgm:prSet presAssocID="{5105419B-622E-B04A-AAED-0EB6FE2CC1F8}" presName="rootComposite" presStyleCnt="0"/>
      <dgm:spPr/>
    </dgm:pt>
    <dgm:pt modelId="{D2AC007C-A503-0E47-AD6E-447C843B6215}" type="pres">
      <dgm:prSet presAssocID="{5105419B-622E-B04A-AAED-0EB6FE2CC1F8}" presName="rootText" presStyleLbl="node1" presStyleIdx="0" presStyleCnt="5" custScaleX="119006" custScaleY="271037" custLinFactNeighborX="2967"/>
      <dgm:spPr/>
      <dgm:t>
        <a:bodyPr/>
        <a:lstStyle/>
        <a:p>
          <a:endParaRPr lang="en-US"/>
        </a:p>
      </dgm:t>
    </dgm:pt>
    <dgm:pt modelId="{E66E7154-3939-EA4C-8B95-E7FF207FF057}" type="pres">
      <dgm:prSet presAssocID="{5105419B-622E-B04A-AAED-0EB6FE2CC1F8}" presName="rootConnector" presStyleLbl="node1" presStyleIdx="0" presStyleCnt="5"/>
      <dgm:spPr/>
      <dgm:t>
        <a:bodyPr/>
        <a:lstStyle/>
        <a:p>
          <a:endParaRPr lang="en-US"/>
        </a:p>
      </dgm:t>
    </dgm:pt>
    <dgm:pt modelId="{4F5AE73C-1154-6043-BE86-EE69127CAD50}" type="pres">
      <dgm:prSet presAssocID="{5105419B-622E-B04A-AAED-0EB6FE2CC1F8}" presName="childShape" presStyleCnt="0"/>
      <dgm:spPr/>
    </dgm:pt>
    <dgm:pt modelId="{D7EC0492-0B3A-7148-BDA6-9F126DA19AA3}" type="pres">
      <dgm:prSet presAssocID="{4B529B2D-8BA9-754D-873C-318038800B27}" presName="Name13" presStyleLbl="parChTrans1D2" presStyleIdx="0" presStyleCnt="10"/>
      <dgm:spPr/>
      <dgm:t>
        <a:bodyPr/>
        <a:lstStyle/>
        <a:p>
          <a:endParaRPr lang="en-US"/>
        </a:p>
      </dgm:t>
    </dgm:pt>
    <dgm:pt modelId="{D3EB271C-EFEA-A545-99E0-8FB1A781C257}" type="pres">
      <dgm:prSet presAssocID="{A236763D-5267-8843-AA95-B262597C17B8}" presName="childText" presStyleLbl="bgAcc1" presStyleIdx="0" presStyleCnt="10" custScaleY="223156">
        <dgm:presLayoutVars>
          <dgm:bulletEnabled val="1"/>
        </dgm:presLayoutVars>
      </dgm:prSet>
      <dgm:spPr/>
      <dgm:t>
        <a:bodyPr/>
        <a:lstStyle/>
        <a:p>
          <a:endParaRPr lang="en-US"/>
        </a:p>
      </dgm:t>
    </dgm:pt>
    <dgm:pt modelId="{8515D572-1227-8848-B058-84AFFD0F59D0}" type="pres">
      <dgm:prSet presAssocID="{7676BC07-99FF-1D41-8A4F-C4A33FCD747C}" presName="Name13" presStyleLbl="parChTrans1D2" presStyleIdx="1" presStyleCnt="10"/>
      <dgm:spPr/>
      <dgm:t>
        <a:bodyPr/>
        <a:lstStyle/>
        <a:p>
          <a:endParaRPr lang="en-US"/>
        </a:p>
      </dgm:t>
    </dgm:pt>
    <dgm:pt modelId="{2A945A73-4DD4-D944-A20E-DFFC76A1A74E}" type="pres">
      <dgm:prSet presAssocID="{0B0EED25-88AB-B548-BA41-E57BAE20E13D}" presName="childText" presStyleLbl="bgAcc1" presStyleIdx="1" presStyleCnt="10" custScaleY="222733">
        <dgm:presLayoutVars>
          <dgm:bulletEnabled val="1"/>
        </dgm:presLayoutVars>
      </dgm:prSet>
      <dgm:spPr/>
      <dgm:t>
        <a:bodyPr/>
        <a:lstStyle/>
        <a:p>
          <a:endParaRPr lang="en-US"/>
        </a:p>
      </dgm:t>
    </dgm:pt>
    <dgm:pt modelId="{5E45F78C-D41C-D346-981B-DDFDA07A93B8}" type="pres">
      <dgm:prSet presAssocID="{707F2393-062E-F342-ADEF-B827CC9FD416}" presName="root" presStyleCnt="0"/>
      <dgm:spPr/>
    </dgm:pt>
    <dgm:pt modelId="{1F833D83-DEC1-D748-95CA-55DB6B5EB3F1}" type="pres">
      <dgm:prSet presAssocID="{707F2393-062E-F342-ADEF-B827CC9FD416}" presName="rootComposite" presStyleCnt="0"/>
      <dgm:spPr/>
    </dgm:pt>
    <dgm:pt modelId="{728294B8-7AFF-E843-B022-69331DABC330}" type="pres">
      <dgm:prSet presAssocID="{707F2393-062E-F342-ADEF-B827CC9FD416}" presName="rootText" presStyleLbl="node1" presStyleIdx="1" presStyleCnt="5" custScaleY="271015"/>
      <dgm:spPr/>
      <dgm:t>
        <a:bodyPr/>
        <a:lstStyle/>
        <a:p>
          <a:endParaRPr lang="en-US"/>
        </a:p>
      </dgm:t>
    </dgm:pt>
    <dgm:pt modelId="{6CF791DF-F378-F540-8E04-F29878CCF950}" type="pres">
      <dgm:prSet presAssocID="{707F2393-062E-F342-ADEF-B827CC9FD416}" presName="rootConnector" presStyleLbl="node1" presStyleIdx="1" presStyleCnt="5"/>
      <dgm:spPr/>
      <dgm:t>
        <a:bodyPr/>
        <a:lstStyle/>
        <a:p>
          <a:endParaRPr lang="en-US"/>
        </a:p>
      </dgm:t>
    </dgm:pt>
    <dgm:pt modelId="{8343A773-237F-6748-9176-AFF4F678854E}" type="pres">
      <dgm:prSet presAssocID="{707F2393-062E-F342-ADEF-B827CC9FD416}" presName="childShape" presStyleCnt="0"/>
      <dgm:spPr/>
    </dgm:pt>
    <dgm:pt modelId="{69153BC1-7C84-594F-B4F3-23CE44B07AF5}" type="pres">
      <dgm:prSet presAssocID="{5AB4FB55-F67D-114A-B476-674F928C0B38}" presName="Name13" presStyleLbl="parChTrans1D2" presStyleIdx="2" presStyleCnt="10"/>
      <dgm:spPr/>
      <dgm:t>
        <a:bodyPr/>
        <a:lstStyle/>
        <a:p>
          <a:endParaRPr lang="en-US"/>
        </a:p>
      </dgm:t>
    </dgm:pt>
    <dgm:pt modelId="{04604EA4-E0D6-8640-A4C5-728D8CA9067B}" type="pres">
      <dgm:prSet presAssocID="{A823C5BC-3CC6-3547-B094-B1CBC30BE3BF}" presName="childText" presStyleLbl="bgAcc1" presStyleIdx="2" presStyleCnt="10" custScaleY="223322">
        <dgm:presLayoutVars>
          <dgm:bulletEnabled val="1"/>
        </dgm:presLayoutVars>
      </dgm:prSet>
      <dgm:spPr/>
      <dgm:t>
        <a:bodyPr/>
        <a:lstStyle/>
        <a:p>
          <a:endParaRPr lang="en-US"/>
        </a:p>
      </dgm:t>
    </dgm:pt>
    <dgm:pt modelId="{F36CDB3A-18C0-ED41-A8FB-C018156C563C}" type="pres">
      <dgm:prSet presAssocID="{B40321D3-CB37-8D40-A926-47A7789ABA78}" presName="Name13" presStyleLbl="parChTrans1D2" presStyleIdx="3" presStyleCnt="10"/>
      <dgm:spPr/>
      <dgm:t>
        <a:bodyPr/>
        <a:lstStyle/>
        <a:p>
          <a:endParaRPr lang="en-US"/>
        </a:p>
      </dgm:t>
    </dgm:pt>
    <dgm:pt modelId="{C3CAA465-8027-8D42-8800-BE90C0EA960A}" type="pres">
      <dgm:prSet presAssocID="{A5907DCA-6CB1-3F4E-B53C-4D1A50F8574A}" presName="childText" presStyleLbl="bgAcc1" presStyleIdx="3" presStyleCnt="10" custScaleY="225158">
        <dgm:presLayoutVars>
          <dgm:bulletEnabled val="1"/>
        </dgm:presLayoutVars>
      </dgm:prSet>
      <dgm:spPr/>
      <dgm:t>
        <a:bodyPr/>
        <a:lstStyle/>
        <a:p>
          <a:endParaRPr lang="en-US"/>
        </a:p>
      </dgm:t>
    </dgm:pt>
    <dgm:pt modelId="{02E7BABD-F040-D647-96E0-7A03E335DB78}" type="pres">
      <dgm:prSet presAssocID="{56381074-6E0F-7348-B455-E311B0585168}" presName="root" presStyleCnt="0"/>
      <dgm:spPr/>
    </dgm:pt>
    <dgm:pt modelId="{B63297FF-A212-4348-A80D-D8AAE32FEDC6}" type="pres">
      <dgm:prSet presAssocID="{56381074-6E0F-7348-B455-E311B0585168}" presName="rootComposite" presStyleCnt="0"/>
      <dgm:spPr/>
    </dgm:pt>
    <dgm:pt modelId="{E1A6CCD8-3D5E-494B-863E-61404CC484A8}" type="pres">
      <dgm:prSet presAssocID="{56381074-6E0F-7348-B455-E311B0585168}" presName="rootText" presStyleLbl="node1" presStyleIdx="2" presStyleCnt="5" custScaleY="274030"/>
      <dgm:spPr/>
      <dgm:t>
        <a:bodyPr/>
        <a:lstStyle/>
        <a:p>
          <a:endParaRPr lang="en-US"/>
        </a:p>
      </dgm:t>
    </dgm:pt>
    <dgm:pt modelId="{4B8E0C6D-F6D2-D24E-8627-815F4610B118}" type="pres">
      <dgm:prSet presAssocID="{56381074-6E0F-7348-B455-E311B0585168}" presName="rootConnector" presStyleLbl="node1" presStyleIdx="2" presStyleCnt="5"/>
      <dgm:spPr/>
      <dgm:t>
        <a:bodyPr/>
        <a:lstStyle/>
        <a:p>
          <a:endParaRPr lang="en-US"/>
        </a:p>
      </dgm:t>
    </dgm:pt>
    <dgm:pt modelId="{F4ECB815-10B4-B048-B4B7-C1462C2FCDD8}" type="pres">
      <dgm:prSet presAssocID="{56381074-6E0F-7348-B455-E311B0585168}" presName="childShape" presStyleCnt="0"/>
      <dgm:spPr/>
    </dgm:pt>
    <dgm:pt modelId="{AE8F308E-B5D1-1D49-B596-2C4A07FE79A9}" type="pres">
      <dgm:prSet presAssocID="{C5D38A92-A11D-4D48-879B-15B4B1892C71}" presName="Name13" presStyleLbl="parChTrans1D2" presStyleIdx="4" presStyleCnt="10"/>
      <dgm:spPr/>
      <dgm:t>
        <a:bodyPr/>
        <a:lstStyle/>
        <a:p>
          <a:endParaRPr lang="en-US"/>
        </a:p>
      </dgm:t>
    </dgm:pt>
    <dgm:pt modelId="{2EBA7F74-6D07-6847-96FA-814F6DD3D726}" type="pres">
      <dgm:prSet presAssocID="{9EF0DEEF-F303-BB4F-AFC2-4F8C220377DE}" presName="childText" presStyleLbl="bgAcc1" presStyleIdx="4" presStyleCnt="10" custScaleY="221775">
        <dgm:presLayoutVars>
          <dgm:bulletEnabled val="1"/>
        </dgm:presLayoutVars>
      </dgm:prSet>
      <dgm:spPr/>
      <dgm:t>
        <a:bodyPr/>
        <a:lstStyle/>
        <a:p>
          <a:endParaRPr lang="en-US"/>
        </a:p>
      </dgm:t>
    </dgm:pt>
    <dgm:pt modelId="{3DEF6E49-46D3-B84E-9E24-ECA45275A7A6}" type="pres">
      <dgm:prSet presAssocID="{B4442EC2-9CF8-B344-B82A-788E4BCF563D}" presName="Name13" presStyleLbl="parChTrans1D2" presStyleIdx="5" presStyleCnt="10"/>
      <dgm:spPr/>
      <dgm:t>
        <a:bodyPr/>
        <a:lstStyle/>
        <a:p>
          <a:endParaRPr lang="en-US"/>
        </a:p>
      </dgm:t>
    </dgm:pt>
    <dgm:pt modelId="{DF398296-0799-494C-900C-D0904DD3A6E9}" type="pres">
      <dgm:prSet presAssocID="{73691E8A-F5CD-8749-9F9B-932A002499A4}" presName="childText" presStyleLbl="bgAcc1" presStyleIdx="5" presStyleCnt="10" custScaleY="222027">
        <dgm:presLayoutVars>
          <dgm:bulletEnabled val="1"/>
        </dgm:presLayoutVars>
      </dgm:prSet>
      <dgm:spPr/>
      <dgm:t>
        <a:bodyPr/>
        <a:lstStyle/>
        <a:p>
          <a:endParaRPr lang="en-US"/>
        </a:p>
      </dgm:t>
    </dgm:pt>
    <dgm:pt modelId="{1BBCE5F2-FD14-4242-BB7A-F790B209A21C}" type="pres">
      <dgm:prSet presAssocID="{70CB82FA-A2EF-C64A-A4C4-72210165181B}" presName="root" presStyleCnt="0"/>
      <dgm:spPr/>
    </dgm:pt>
    <dgm:pt modelId="{C6367E70-DEC5-8341-A9C0-7CF3719A2BCB}" type="pres">
      <dgm:prSet presAssocID="{70CB82FA-A2EF-C64A-A4C4-72210165181B}" presName="rootComposite" presStyleCnt="0"/>
      <dgm:spPr/>
    </dgm:pt>
    <dgm:pt modelId="{2A9415C7-BD66-5B44-97DF-4DAC0639CD0D}" type="pres">
      <dgm:prSet presAssocID="{70CB82FA-A2EF-C64A-A4C4-72210165181B}" presName="rootText" presStyleLbl="node1" presStyleIdx="3" presStyleCnt="5" custScaleY="274886"/>
      <dgm:spPr/>
      <dgm:t>
        <a:bodyPr/>
        <a:lstStyle/>
        <a:p>
          <a:endParaRPr lang="en-US"/>
        </a:p>
      </dgm:t>
    </dgm:pt>
    <dgm:pt modelId="{E7A7DA77-9D7C-FC4A-824F-CA9F9AD99030}" type="pres">
      <dgm:prSet presAssocID="{70CB82FA-A2EF-C64A-A4C4-72210165181B}" presName="rootConnector" presStyleLbl="node1" presStyleIdx="3" presStyleCnt="5"/>
      <dgm:spPr/>
      <dgm:t>
        <a:bodyPr/>
        <a:lstStyle/>
        <a:p>
          <a:endParaRPr lang="en-US"/>
        </a:p>
      </dgm:t>
    </dgm:pt>
    <dgm:pt modelId="{A03CF402-7149-6F4D-8BC6-135DC24F2FE7}" type="pres">
      <dgm:prSet presAssocID="{70CB82FA-A2EF-C64A-A4C4-72210165181B}" presName="childShape" presStyleCnt="0"/>
      <dgm:spPr/>
    </dgm:pt>
    <dgm:pt modelId="{BBC436AB-F13A-C442-9775-F1D19E1C7DCA}" type="pres">
      <dgm:prSet presAssocID="{C9800C86-FB00-C443-8073-28441F5D39D3}" presName="Name13" presStyleLbl="parChTrans1D2" presStyleIdx="6" presStyleCnt="10"/>
      <dgm:spPr/>
      <dgm:t>
        <a:bodyPr/>
        <a:lstStyle/>
        <a:p>
          <a:endParaRPr lang="en-US"/>
        </a:p>
      </dgm:t>
    </dgm:pt>
    <dgm:pt modelId="{6AA9942B-907B-3A4F-A894-568158C4CF4A}" type="pres">
      <dgm:prSet presAssocID="{3529D9A7-0807-9648-971B-3037FD15EB4F}" presName="childText" presStyleLbl="bgAcc1" presStyleIdx="6" presStyleCnt="10" custScaleY="225122">
        <dgm:presLayoutVars>
          <dgm:bulletEnabled val="1"/>
        </dgm:presLayoutVars>
      </dgm:prSet>
      <dgm:spPr/>
      <dgm:t>
        <a:bodyPr/>
        <a:lstStyle/>
        <a:p>
          <a:endParaRPr lang="en-US"/>
        </a:p>
      </dgm:t>
    </dgm:pt>
    <dgm:pt modelId="{94AAE6CD-87F0-E244-A4E6-5559267973F2}" type="pres">
      <dgm:prSet presAssocID="{532F3190-8748-F744-A023-DC81F0606B35}" presName="Name13" presStyleLbl="parChTrans1D2" presStyleIdx="7" presStyleCnt="10"/>
      <dgm:spPr/>
      <dgm:t>
        <a:bodyPr/>
        <a:lstStyle/>
        <a:p>
          <a:endParaRPr lang="en-US"/>
        </a:p>
      </dgm:t>
    </dgm:pt>
    <dgm:pt modelId="{5969BC2F-81C5-9243-B5FC-94EBE3F5C959}" type="pres">
      <dgm:prSet presAssocID="{18DF50C5-B6F6-B948-8D7C-F33A9A54A52F}" presName="childText" presStyleLbl="bgAcc1" presStyleIdx="7" presStyleCnt="10" custScaleY="223590">
        <dgm:presLayoutVars>
          <dgm:bulletEnabled val="1"/>
        </dgm:presLayoutVars>
      </dgm:prSet>
      <dgm:spPr/>
      <dgm:t>
        <a:bodyPr/>
        <a:lstStyle/>
        <a:p>
          <a:endParaRPr lang="en-US"/>
        </a:p>
      </dgm:t>
    </dgm:pt>
    <dgm:pt modelId="{7E15D958-FCED-A04C-807C-9F8F744A2C82}" type="pres">
      <dgm:prSet presAssocID="{8E6B645B-D8C3-6B42-915F-775F60F09E76}" presName="root" presStyleCnt="0"/>
      <dgm:spPr/>
    </dgm:pt>
    <dgm:pt modelId="{F203B045-D0F7-D748-A609-D63D9177A432}" type="pres">
      <dgm:prSet presAssocID="{8E6B645B-D8C3-6B42-915F-775F60F09E76}" presName="rootComposite" presStyleCnt="0"/>
      <dgm:spPr/>
    </dgm:pt>
    <dgm:pt modelId="{1E66FFCB-2C0A-3246-883D-3C0A3BEEADA3}" type="pres">
      <dgm:prSet presAssocID="{8E6B645B-D8C3-6B42-915F-775F60F09E76}" presName="rootText" presStyleLbl="node1" presStyleIdx="4" presStyleCnt="5" custScaleX="128085" custScaleY="275075"/>
      <dgm:spPr/>
      <dgm:t>
        <a:bodyPr/>
        <a:lstStyle/>
        <a:p>
          <a:endParaRPr lang="en-US"/>
        </a:p>
      </dgm:t>
    </dgm:pt>
    <dgm:pt modelId="{79CE5FCC-E95B-BE4A-B249-9B0F76963AC7}" type="pres">
      <dgm:prSet presAssocID="{8E6B645B-D8C3-6B42-915F-775F60F09E76}" presName="rootConnector" presStyleLbl="node1" presStyleIdx="4" presStyleCnt="5"/>
      <dgm:spPr/>
      <dgm:t>
        <a:bodyPr/>
        <a:lstStyle/>
        <a:p>
          <a:endParaRPr lang="en-US"/>
        </a:p>
      </dgm:t>
    </dgm:pt>
    <dgm:pt modelId="{45D55567-42A8-634D-9E9C-97C84698D20F}" type="pres">
      <dgm:prSet presAssocID="{8E6B645B-D8C3-6B42-915F-775F60F09E76}" presName="childShape" presStyleCnt="0"/>
      <dgm:spPr/>
    </dgm:pt>
    <dgm:pt modelId="{B0A83C2F-65E5-1546-8416-59A4D3CA85E8}" type="pres">
      <dgm:prSet presAssocID="{E7B2F6E8-0333-264D-A615-F1BE8A4E606B}" presName="Name13" presStyleLbl="parChTrans1D2" presStyleIdx="8" presStyleCnt="10"/>
      <dgm:spPr/>
      <dgm:t>
        <a:bodyPr/>
        <a:lstStyle/>
        <a:p>
          <a:endParaRPr lang="en-US"/>
        </a:p>
      </dgm:t>
    </dgm:pt>
    <dgm:pt modelId="{F8C1429B-DE12-C54B-99B9-F46BA7136242}" type="pres">
      <dgm:prSet presAssocID="{95551C2D-2AC0-F34D-929A-1ADE14836280}" presName="childText" presStyleLbl="bgAcc1" presStyleIdx="8" presStyleCnt="10" custScaleX="103626" custScaleY="221330">
        <dgm:presLayoutVars>
          <dgm:bulletEnabled val="1"/>
        </dgm:presLayoutVars>
      </dgm:prSet>
      <dgm:spPr/>
      <dgm:t>
        <a:bodyPr/>
        <a:lstStyle/>
        <a:p>
          <a:endParaRPr lang="en-US"/>
        </a:p>
      </dgm:t>
    </dgm:pt>
    <dgm:pt modelId="{AC0196BE-50B8-2E4A-A978-000427CDF9F6}" type="pres">
      <dgm:prSet presAssocID="{ACCEAC35-A229-864C-BA68-1CCD308249C9}" presName="Name13" presStyleLbl="parChTrans1D2" presStyleIdx="9" presStyleCnt="10"/>
      <dgm:spPr/>
      <dgm:t>
        <a:bodyPr/>
        <a:lstStyle/>
        <a:p>
          <a:endParaRPr lang="en-US"/>
        </a:p>
      </dgm:t>
    </dgm:pt>
    <dgm:pt modelId="{B04C0393-4AF7-584D-877B-03EC16749BB7}" type="pres">
      <dgm:prSet presAssocID="{1F8883A9-C0F9-D44C-86AF-1EAE940CFB73}" presName="childText" presStyleLbl="bgAcc1" presStyleIdx="9" presStyleCnt="10" custScaleY="228458">
        <dgm:presLayoutVars>
          <dgm:bulletEnabled val="1"/>
        </dgm:presLayoutVars>
      </dgm:prSet>
      <dgm:spPr/>
      <dgm:t>
        <a:bodyPr/>
        <a:lstStyle/>
        <a:p>
          <a:endParaRPr lang="en-US"/>
        </a:p>
      </dgm:t>
    </dgm:pt>
  </dgm:ptLst>
  <dgm:cxnLst>
    <dgm:cxn modelId="{34347109-2B64-5E4D-85E7-10BE85519858}" srcId="{83EF8862-649A-A249-B338-ECF06308ED08}" destId="{8E6B645B-D8C3-6B42-915F-775F60F09E76}" srcOrd="4" destOrd="0" parTransId="{59D65898-D0BF-324A-A5CE-521ED404AA55}" sibTransId="{EA57B242-BDE8-3243-87A8-9FC71AE41115}"/>
    <dgm:cxn modelId="{6696E645-4C47-0E46-87B2-912C77F7012D}" type="presOf" srcId="{A823C5BC-3CC6-3547-B094-B1CBC30BE3BF}" destId="{04604EA4-E0D6-8640-A4C5-728D8CA9067B}" srcOrd="0" destOrd="0" presId="urn:microsoft.com/office/officeart/2005/8/layout/hierarchy3"/>
    <dgm:cxn modelId="{30D23B5A-E287-EE40-9263-6C0BCBF454EB}" type="presOf" srcId="{8E6B645B-D8C3-6B42-915F-775F60F09E76}" destId="{1E66FFCB-2C0A-3246-883D-3C0A3BEEADA3}" srcOrd="0" destOrd="0" presId="urn:microsoft.com/office/officeart/2005/8/layout/hierarchy3"/>
    <dgm:cxn modelId="{E608C282-A4B3-B143-BD66-2E775709B68D}" type="presOf" srcId="{70CB82FA-A2EF-C64A-A4C4-72210165181B}" destId="{2A9415C7-BD66-5B44-97DF-4DAC0639CD0D}" srcOrd="0" destOrd="0" presId="urn:microsoft.com/office/officeart/2005/8/layout/hierarchy3"/>
    <dgm:cxn modelId="{34E2A145-7FA6-B146-A05E-257944D51CE2}" srcId="{83EF8862-649A-A249-B338-ECF06308ED08}" destId="{5105419B-622E-B04A-AAED-0EB6FE2CC1F8}" srcOrd="0" destOrd="0" parTransId="{93F5888F-3955-164D-AA9A-AA83451BF929}" sibTransId="{6D7F0170-0C99-AD46-8375-985F2A4E6FD5}"/>
    <dgm:cxn modelId="{C51B9007-2992-E74B-A26A-48D5950D5A61}" srcId="{70CB82FA-A2EF-C64A-A4C4-72210165181B}" destId="{3529D9A7-0807-9648-971B-3037FD15EB4F}" srcOrd="0" destOrd="0" parTransId="{C9800C86-FB00-C443-8073-28441F5D39D3}" sibTransId="{0010B3A6-250F-B04F-B9FA-4220095D2DB4}"/>
    <dgm:cxn modelId="{EDA2BAF6-66F0-B245-B3BD-925ADE62AFD6}" type="presOf" srcId="{A236763D-5267-8843-AA95-B262597C17B8}" destId="{D3EB271C-EFEA-A545-99E0-8FB1A781C257}" srcOrd="0" destOrd="0" presId="urn:microsoft.com/office/officeart/2005/8/layout/hierarchy3"/>
    <dgm:cxn modelId="{67F75715-BEEB-F44C-A9B9-19A0BCB06F3F}" type="presOf" srcId="{5105419B-622E-B04A-AAED-0EB6FE2CC1F8}" destId="{D2AC007C-A503-0E47-AD6E-447C843B6215}" srcOrd="0" destOrd="0" presId="urn:microsoft.com/office/officeart/2005/8/layout/hierarchy3"/>
    <dgm:cxn modelId="{476B3D83-6D15-6C48-BBA8-3C48CEBD70A2}" srcId="{8E6B645B-D8C3-6B42-915F-775F60F09E76}" destId="{1F8883A9-C0F9-D44C-86AF-1EAE940CFB73}" srcOrd="1" destOrd="0" parTransId="{ACCEAC35-A229-864C-BA68-1CCD308249C9}" sibTransId="{7BD00C17-E290-D846-90FB-3BDAD03ADD6A}"/>
    <dgm:cxn modelId="{96BD8336-1B81-1D47-ACBF-1AFC45691E02}" srcId="{8E6B645B-D8C3-6B42-915F-775F60F09E76}" destId="{95551C2D-2AC0-F34D-929A-1ADE14836280}" srcOrd="0" destOrd="0" parTransId="{E7B2F6E8-0333-264D-A615-F1BE8A4E606B}" sibTransId="{6B9DB046-7CCE-604E-949E-FA2907423654}"/>
    <dgm:cxn modelId="{44BDBC21-5345-DC40-84AB-B1AE9D921AAA}" srcId="{5105419B-622E-B04A-AAED-0EB6FE2CC1F8}" destId="{A236763D-5267-8843-AA95-B262597C17B8}" srcOrd="0" destOrd="0" parTransId="{4B529B2D-8BA9-754D-873C-318038800B27}" sibTransId="{46C8C7E7-B568-2146-83D5-ECBBD82D8CF2}"/>
    <dgm:cxn modelId="{B3143657-7B2D-C542-BF98-4A3C629EF4DC}" type="presOf" srcId="{56381074-6E0F-7348-B455-E311B0585168}" destId="{E1A6CCD8-3D5E-494B-863E-61404CC484A8}" srcOrd="0" destOrd="0" presId="urn:microsoft.com/office/officeart/2005/8/layout/hierarchy3"/>
    <dgm:cxn modelId="{64172931-E28E-2F45-A3B0-6536C5674254}" type="presOf" srcId="{707F2393-062E-F342-ADEF-B827CC9FD416}" destId="{728294B8-7AFF-E843-B022-69331DABC330}" srcOrd="0" destOrd="0" presId="urn:microsoft.com/office/officeart/2005/8/layout/hierarchy3"/>
    <dgm:cxn modelId="{9ABB889F-BD00-D749-A6E0-5C15FE4FB131}" type="presOf" srcId="{5AB4FB55-F67D-114A-B476-674F928C0B38}" destId="{69153BC1-7C84-594F-B4F3-23CE44B07AF5}" srcOrd="0" destOrd="0" presId="urn:microsoft.com/office/officeart/2005/8/layout/hierarchy3"/>
    <dgm:cxn modelId="{6F3ECD73-0F48-1C4E-BF16-ECB07698FB3D}" type="presOf" srcId="{A5907DCA-6CB1-3F4E-B53C-4D1A50F8574A}" destId="{C3CAA465-8027-8D42-8800-BE90C0EA960A}" srcOrd="0" destOrd="0" presId="urn:microsoft.com/office/officeart/2005/8/layout/hierarchy3"/>
    <dgm:cxn modelId="{DD3D3EC8-02C0-E64B-A5C5-DACCCE530084}" type="presOf" srcId="{707F2393-062E-F342-ADEF-B827CC9FD416}" destId="{6CF791DF-F378-F540-8E04-F29878CCF950}" srcOrd="1" destOrd="0" presId="urn:microsoft.com/office/officeart/2005/8/layout/hierarchy3"/>
    <dgm:cxn modelId="{BEF9B6BB-5C49-AC47-B3D0-B26FB63D32C4}" type="presOf" srcId="{83EF8862-649A-A249-B338-ECF06308ED08}" destId="{4659E262-4F92-A447-BB43-B9928997CB1E}" srcOrd="0" destOrd="0" presId="urn:microsoft.com/office/officeart/2005/8/layout/hierarchy3"/>
    <dgm:cxn modelId="{3B889A01-28D7-E84B-A98A-97422D6219BB}" srcId="{5105419B-622E-B04A-AAED-0EB6FE2CC1F8}" destId="{0B0EED25-88AB-B548-BA41-E57BAE20E13D}" srcOrd="1" destOrd="0" parTransId="{7676BC07-99FF-1D41-8A4F-C4A33FCD747C}" sibTransId="{FEC6EC90-B6C4-7A43-9866-8148A44A6334}"/>
    <dgm:cxn modelId="{AB26E93B-9715-AB44-9E68-A7FB99ADD155}" type="presOf" srcId="{ACCEAC35-A229-864C-BA68-1CCD308249C9}" destId="{AC0196BE-50B8-2E4A-A978-000427CDF9F6}" srcOrd="0" destOrd="0" presId="urn:microsoft.com/office/officeart/2005/8/layout/hierarchy3"/>
    <dgm:cxn modelId="{C2DBDA98-332A-EE45-8474-7FB420A31B71}" srcId="{707F2393-062E-F342-ADEF-B827CC9FD416}" destId="{A823C5BC-3CC6-3547-B094-B1CBC30BE3BF}" srcOrd="0" destOrd="0" parTransId="{5AB4FB55-F67D-114A-B476-674F928C0B38}" sibTransId="{31791772-DAB8-9845-8BA2-31EF38DDC048}"/>
    <dgm:cxn modelId="{9B5325F5-0538-6945-B807-AC970793C373}" type="presOf" srcId="{8E6B645B-D8C3-6B42-915F-775F60F09E76}" destId="{79CE5FCC-E95B-BE4A-B249-9B0F76963AC7}" srcOrd="1" destOrd="0" presId="urn:microsoft.com/office/officeart/2005/8/layout/hierarchy3"/>
    <dgm:cxn modelId="{DB440431-A8BB-1A4F-BCEA-72734DAF3B32}" type="presOf" srcId="{1F8883A9-C0F9-D44C-86AF-1EAE940CFB73}" destId="{B04C0393-4AF7-584D-877B-03EC16749BB7}" srcOrd="0" destOrd="0" presId="urn:microsoft.com/office/officeart/2005/8/layout/hierarchy3"/>
    <dgm:cxn modelId="{4283064B-D17E-D640-9CE2-E8829A3EE4F3}" type="presOf" srcId="{4B529B2D-8BA9-754D-873C-318038800B27}" destId="{D7EC0492-0B3A-7148-BDA6-9F126DA19AA3}" srcOrd="0" destOrd="0" presId="urn:microsoft.com/office/officeart/2005/8/layout/hierarchy3"/>
    <dgm:cxn modelId="{5331D01A-75D5-E24D-9DEE-26BFFC8A4530}" type="presOf" srcId="{532F3190-8748-F744-A023-DC81F0606B35}" destId="{94AAE6CD-87F0-E244-A4E6-5559267973F2}" srcOrd="0" destOrd="0" presId="urn:microsoft.com/office/officeart/2005/8/layout/hierarchy3"/>
    <dgm:cxn modelId="{8817F55E-CDD8-6148-805C-787F73BC07EE}" srcId="{707F2393-062E-F342-ADEF-B827CC9FD416}" destId="{A5907DCA-6CB1-3F4E-B53C-4D1A50F8574A}" srcOrd="1" destOrd="0" parTransId="{B40321D3-CB37-8D40-A926-47A7789ABA78}" sibTransId="{F04B445E-AF54-7B4D-A73B-52EC8BA89119}"/>
    <dgm:cxn modelId="{95223096-E3A0-F84A-BD48-F53E5F1ECE51}" srcId="{56381074-6E0F-7348-B455-E311B0585168}" destId="{9EF0DEEF-F303-BB4F-AFC2-4F8C220377DE}" srcOrd="0" destOrd="0" parTransId="{C5D38A92-A11D-4D48-879B-15B4B1892C71}" sibTransId="{EFF8FF01-8F9D-9A48-B13F-FE2309FFAAE8}"/>
    <dgm:cxn modelId="{E057D495-529B-4148-9409-C15F5117C246}" type="presOf" srcId="{70CB82FA-A2EF-C64A-A4C4-72210165181B}" destId="{E7A7DA77-9D7C-FC4A-824F-CA9F9AD99030}" srcOrd="1" destOrd="0" presId="urn:microsoft.com/office/officeart/2005/8/layout/hierarchy3"/>
    <dgm:cxn modelId="{C0F36D18-0B43-FA44-B309-AF1CFE2B28BB}" type="presOf" srcId="{7676BC07-99FF-1D41-8A4F-C4A33FCD747C}" destId="{8515D572-1227-8848-B058-84AFFD0F59D0}" srcOrd="0" destOrd="0" presId="urn:microsoft.com/office/officeart/2005/8/layout/hierarchy3"/>
    <dgm:cxn modelId="{DD59A713-E3C4-B348-AA4F-C21E5159D0D7}" srcId="{83EF8862-649A-A249-B338-ECF06308ED08}" destId="{56381074-6E0F-7348-B455-E311B0585168}" srcOrd="2" destOrd="0" parTransId="{81C3B75B-7FF4-5D4C-8F1A-EE34F14AAB6D}" sibTransId="{37478CAC-3CB4-0144-AB06-648FC5E53B63}"/>
    <dgm:cxn modelId="{A8FC5D25-627B-E14E-AE0B-A8654A3CBB1A}" type="presOf" srcId="{E7B2F6E8-0333-264D-A615-F1BE8A4E606B}" destId="{B0A83C2F-65E5-1546-8416-59A4D3CA85E8}" srcOrd="0" destOrd="0" presId="urn:microsoft.com/office/officeart/2005/8/layout/hierarchy3"/>
    <dgm:cxn modelId="{6A20FDFD-B7D2-9747-9F85-84690B7D2BCA}" type="presOf" srcId="{18DF50C5-B6F6-B948-8D7C-F33A9A54A52F}" destId="{5969BC2F-81C5-9243-B5FC-94EBE3F5C959}" srcOrd="0" destOrd="0" presId="urn:microsoft.com/office/officeart/2005/8/layout/hierarchy3"/>
    <dgm:cxn modelId="{7F285FC8-8644-BA46-8334-8ECACCF70612}" type="presOf" srcId="{3529D9A7-0807-9648-971B-3037FD15EB4F}" destId="{6AA9942B-907B-3A4F-A894-568158C4CF4A}" srcOrd="0" destOrd="0" presId="urn:microsoft.com/office/officeart/2005/8/layout/hierarchy3"/>
    <dgm:cxn modelId="{02533B10-C09C-5740-82B3-22C7C68079EF}" type="presOf" srcId="{C9800C86-FB00-C443-8073-28441F5D39D3}" destId="{BBC436AB-F13A-C442-9775-F1D19E1C7DCA}" srcOrd="0" destOrd="0" presId="urn:microsoft.com/office/officeart/2005/8/layout/hierarchy3"/>
    <dgm:cxn modelId="{7926A8E0-B774-CA48-9AE8-DC52AF3C08FD}" type="presOf" srcId="{9EF0DEEF-F303-BB4F-AFC2-4F8C220377DE}" destId="{2EBA7F74-6D07-6847-96FA-814F6DD3D726}" srcOrd="0" destOrd="0" presId="urn:microsoft.com/office/officeart/2005/8/layout/hierarchy3"/>
    <dgm:cxn modelId="{1C18B755-2DF1-3647-93F9-78F576CF3408}" type="presOf" srcId="{0B0EED25-88AB-B548-BA41-E57BAE20E13D}" destId="{2A945A73-4DD4-D944-A20E-DFFC76A1A74E}" srcOrd="0" destOrd="0" presId="urn:microsoft.com/office/officeart/2005/8/layout/hierarchy3"/>
    <dgm:cxn modelId="{C05E8318-8190-3840-8A15-0563BE80C617}" type="presOf" srcId="{B4442EC2-9CF8-B344-B82A-788E4BCF563D}" destId="{3DEF6E49-46D3-B84E-9E24-ECA45275A7A6}" srcOrd="0" destOrd="0" presId="urn:microsoft.com/office/officeart/2005/8/layout/hierarchy3"/>
    <dgm:cxn modelId="{4A5851E0-D66F-E748-A751-476E798EF19C}" type="presOf" srcId="{56381074-6E0F-7348-B455-E311B0585168}" destId="{4B8E0C6D-F6D2-D24E-8627-815F4610B118}" srcOrd="1" destOrd="0" presId="urn:microsoft.com/office/officeart/2005/8/layout/hierarchy3"/>
    <dgm:cxn modelId="{748FDEF2-ABD3-B045-9CBB-D37B37F7BE7B}" srcId="{83EF8862-649A-A249-B338-ECF06308ED08}" destId="{707F2393-062E-F342-ADEF-B827CC9FD416}" srcOrd="1" destOrd="0" parTransId="{AD7042EE-FFC6-A943-8EA5-B46937DCB617}" sibTransId="{E9613649-A8A3-0545-B998-AC62548DA082}"/>
    <dgm:cxn modelId="{C916B17C-6E8B-394A-B2E1-3ED75245FB48}" srcId="{56381074-6E0F-7348-B455-E311B0585168}" destId="{73691E8A-F5CD-8749-9F9B-932A002499A4}" srcOrd="1" destOrd="0" parTransId="{B4442EC2-9CF8-B344-B82A-788E4BCF563D}" sibTransId="{4263B2DA-1D03-3843-9377-6895EA4BC082}"/>
    <dgm:cxn modelId="{8CE5E47D-CEC7-7D49-9DE7-0EDFDEADA1D1}" type="presOf" srcId="{C5D38A92-A11D-4D48-879B-15B4B1892C71}" destId="{AE8F308E-B5D1-1D49-B596-2C4A07FE79A9}" srcOrd="0" destOrd="0" presId="urn:microsoft.com/office/officeart/2005/8/layout/hierarchy3"/>
    <dgm:cxn modelId="{E6F9EC1F-F4B1-A64D-A777-AD620ED4A906}" type="presOf" srcId="{95551C2D-2AC0-F34D-929A-1ADE14836280}" destId="{F8C1429B-DE12-C54B-99B9-F46BA7136242}" srcOrd="0" destOrd="0" presId="urn:microsoft.com/office/officeart/2005/8/layout/hierarchy3"/>
    <dgm:cxn modelId="{1DE4D274-A017-CF48-93BF-0915D4DF6C09}" type="presOf" srcId="{73691E8A-F5CD-8749-9F9B-932A002499A4}" destId="{DF398296-0799-494C-900C-D0904DD3A6E9}" srcOrd="0" destOrd="0" presId="urn:microsoft.com/office/officeart/2005/8/layout/hierarchy3"/>
    <dgm:cxn modelId="{14D89042-26BA-3A4F-BAD7-11778FFD2B97}" type="presOf" srcId="{B40321D3-CB37-8D40-A926-47A7789ABA78}" destId="{F36CDB3A-18C0-ED41-A8FB-C018156C563C}" srcOrd="0" destOrd="0" presId="urn:microsoft.com/office/officeart/2005/8/layout/hierarchy3"/>
    <dgm:cxn modelId="{E95D5D6E-B745-C146-B0B2-448792B57D21}" type="presOf" srcId="{5105419B-622E-B04A-AAED-0EB6FE2CC1F8}" destId="{E66E7154-3939-EA4C-8B95-E7FF207FF057}" srcOrd="1" destOrd="0" presId="urn:microsoft.com/office/officeart/2005/8/layout/hierarchy3"/>
    <dgm:cxn modelId="{DD6C5AB4-BA6F-2D4A-A97E-EDB686672D64}" srcId="{83EF8862-649A-A249-B338-ECF06308ED08}" destId="{70CB82FA-A2EF-C64A-A4C4-72210165181B}" srcOrd="3" destOrd="0" parTransId="{F7EE832F-29D3-F74A-9FF4-AFD1BA2D1D3F}" sibTransId="{80E86808-844D-FC40-8216-5888B8A59900}"/>
    <dgm:cxn modelId="{853C343D-5378-B841-90F4-FD0C80CB5F50}" srcId="{70CB82FA-A2EF-C64A-A4C4-72210165181B}" destId="{18DF50C5-B6F6-B948-8D7C-F33A9A54A52F}" srcOrd="1" destOrd="0" parTransId="{532F3190-8748-F744-A023-DC81F0606B35}" sibTransId="{3F54D5E9-6CAB-4049-86C7-338A0D27810E}"/>
    <dgm:cxn modelId="{37CBC036-AACF-DC46-AB9D-85FBF13CE01F}" type="presParOf" srcId="{4659E262-4F92-A447-BB43-B9928997CB1E}" destId="{8905D3A0-D832-BA4D-B3DD-A96B7D443AC8}" srcOrd="0" destOrd="0" presId="urn:microsoft.com/office/officeart/2005/8/layout/hierarchy3"/>
    <dgm:cxn modelId="{ED950F78-4B8E-0A47-9996-734970800A14}" type="presParOf" srcId="{8905D3A0-D832-BA4D-B3DD-A96B7D443AC8}" destId="{F17CB020-BC48-DE4F-8142-876CE43EF239}" srcOrd="0" destOrd="0" presId="urn:microsoft.com/office/officeart/2005/8/layout/hierarchy3"/>
    <dgm:cxn modelId="{25471010-DEC4-B641-AC24-6EA06DF083B9}" type="presParOf" srcId="{F17CB020-BC48-DE4F-8142-876CE43EF239}" destId="{D2AC007C-A503-0E47-AD6E-447C843B6215}" srcOrd="0" destOrd="0" presId="urn:microsoft.com/office/officeart/2005/8/layout/hierarchy3"/>
    <dgm:cxn modelId="{63D78418-B3D2-BC4F-9209-679CD0FD37D6}" type="presParOf" srcId="{F17CB020-BC48-DE4F-8142-876CE43EF239}" destId="{E66E7154-3939-EA4C-8B95-E7FF207FF057}" srcOrd="1" destOrd="0" presId="urn:microsoft.com/office/officeart/2005/8/layout/hierarchy3"/>
    <dgm:cxn modelId="{17C9AE16-F6A4-3A43-BBF4-BFE5D6F77D24}" type="presParOf" srcId="{8905D3A0-D832-BA4D-B3DD-A96B7D443AC8}" destId="{4F5AE73C-1154-6043-BE86-EE69127CAD50}" srcOrd="1" destOrd="0" presId="urn:microsoft.com/office/officeart/2005/8/layout/hierarchy3"/>
    <dgm:cxn modelId="{3A65BC88-5FDD-7141-9725-E534A957F82F}" type="presParOf" srcId="{4F5AE73C-1154-6043-BE86-EE69127CAD50}" destId="{D7EC0492-0B3A-7148-BDA6-9F126DA19AA3}" srcOrd="0" destOrd="0" presId="urn:microsoft.com/office/officeart/2005/8/layout/hierarchy3"/>
    <dgm:cxn modelId="{6A287BB1-1030-7F47-B36A-F65FFDB0764D}" type="presParOf" srcId="{4F5AE73C-1154-6043-BE86-EE69127CAD50}" destId="{D3EB271C-EFEA-A545-99E0-8FB1A781C257}" srcOrd="1" destOrd="0" presId="urn:microsoft.com/office/officeart/2005/8/layout/hierarchy3"/>
    <dgm:cxn modelId="{6CDB38E7-A342-AA41-9D62-E4C75585FB7F}" type="presParOf" srcId="{4F5AE73C-1154-6043-BE86-EE69127CAD50}" destId="{8515D572-1227-8848-B058-84AFFD0F59D0}" srcOrd="2" destOrd="0" presId="urn:microsoft.com/office/officeart/2005/8/layout/hierarchy3"/>
    <dgm:cxn modelId="{58714F58-B78B-ED44-9FDB-E2AFF6959ED5}" type="presParOf" srcId="{4F5AE73C-1154-6043-BE86-EE69127CAD50}" destId="{2A945A73-4DD4-D944-A20E-DFFC76A1A74E}" srcOrd="3" destOrd="0" presId="urn:microsoft.com/office/officeart/2005/8/layout/hierarchy3"/>
    <dgm:cxn modelId="{C21E2436-FA00-0D4F-B9E7-9694922737CF}" type="presParOf" srcId="{4659E262-4F92-A447-BB43-B9928997CB1E}" destId="{5E45F78C-D41C-D346-981B-DDFDA07A93B8}" srcOrd="1" destOrd="0" presId="urn:microsoft.com/office/officeart/2005/8/layout/hierarchy3"/>
    <dgm:cxn modelId="{5F15476F-61D5-EC48-9DF4-0152D7EE64C9}" type="presParOf" srcId="{5E45F78C-D41C-D346-981B-DDFDA07A93B8}" destId="{1F833D83-DEC1-D748-95CA-55DB6B5EB3F1}" srcOrd="0" destOrd="0" presId="urn:microsoft.com/office/officeart/2005/8/layout/hierarchy3"/>
    <dgm:cxn modelId="{862B0EFF-2A5B-4C4D-8B2D-6ACBDA4122BF}" type="presParOf" srcId="{1F833D83-DEC1-D748-95CA-55DB6B5EB3F1}" destId="{728294B8-7AFF-E843-B022-69331DABC330}" srcOrd="0" destOrd="0" presId="urn:microsoft.com/office/officeart/2005/8/layout/hierarchy3"/>
    <dgm:cxn modelId="{01000DAD-0221-7E46-8D14-DB4F47771C20}" type="presParOf" srcId="{1F833D83-DEC1-D748-95CA-55DB6B5EB3F1}" destId="{6CF791DF-F378-F540-8E04-F29878CCF950}" srcOrd="1" destOrd="0" presId="urn:microsoft.com/office/officeart/2005/8/layout/hierarchy3"/>
    <dgm:cxn modelId="{4255F553-F997-CD4E-A45E-1F98FEC465C8}" type="presParOf" srcId="{5E45F78C-D41C-D346-981B-DDFDA07A93B8}" destId="{8343A773-237F-6748-9176-AFF4F678854E}" srcOrd="1" destOrd="0" presId="urn:microsoft.com/office/officeart/2005/8/layout/hierarchy3"/>
    <dgm:cxn modelId="{FEE04DE2-1170-0442-8DB6-F3D856D2CE68}" type="presParOf" srcId="{8343A773-237F-6748-9176-AFF4F678854E}" destId="{69153BC1-7C84-594F-B4F3-23CE44B07AF5}" srcOrd="0" destOrd="0" presId="urn:microsoft.com/office/officeart/2005/8/layout/hierarchy3"/>
    <dgm:cxn modelId="{A2AB549B-575A-A944-A9E1-B7A78DA0D997}" type="presParOf" srcId="{8343A773-237F-6748-9176-AFF4F678854E}" destId="{04604EA4-E0D6-8640-A4C5-728D8CA9067B}" srcOrd="1" destOrd="0" presId="urn:microsoft.com/office/officeart/2005/8/layout/hierarchy3"/>
    <dgm:cxn modelId="{502139E6-6D08-4346-B8F9-2228BC2F025F}" type="presParOf" srcId="{8343A773-237F-6748-9176-AFF4F678854E}" destId="{F36CDB3A-18C0-ED41-A8FB-C018156C563C}" srcOrd="2" destOrd="0" presId="urn:microsoft.com/office/officeart/2005/8/layout/hierarchy3"/>
    <dgm:cxn modelId="{44B0106C-6572-D74F-9395-C1D0026864D3}" type="presParOf" srcId="{8343A773-237F-6748-9176-AFF4F678854E}" destId="{C3CAA465-8027-8D42-8800-BE90C0EA960A}" srcOrd="3" destOrd="0" presId="urn:microsoft.com/office/officeart/2005/8/layout/hierarchy3"/>
    <dgm:cxn modelId="{D92EEAB5-1C00-224D-8D54-9F9158389E1D}" type="presParOf" srcId="{4659E262-4F92-A447-BB43-B9928997CB1E}" destId="{02E7BABD-F040-D647-96E0-7A03E335DB78}" srcOrd="2" destOrd="0" presId="urn:microsoft.com/office/officeart/2005/8/layout/hierarchy3"/>
    <dgm:cxn modelId="{4CBA37E8-91AF-E64D-90F0-3253A2C6EBAF}" type="presParOf" srcId="{02E7BABD-F040-D647-96E0-7A03E335DB78}" destId="{B63297FF-A212-4348-A80D-D8AAE32FEDC6}" srcOrd="0" destOrd="0" presId="urn:microsoft.com/office/officeart/2005/8/layout/hierarchy3"/>
    <dgm:cxn modelId="{3059BAFD-028D-FE47-AFF0-0B50D03862E3}" type="presParOf" srcId="{B63297FF-A212-4348-A80D-D8AAE32FEDC6}" destId="{E1A6CCD8-3D5E-494B-863E-61404CC484A8}" srcOrd="0" destOrd="0" presId="urn:microsoft.com/office/officeart/2005/8/layout/hierarchy3"/>
    <dgm:cxn modelId="{330DDE56-8524-2A4D-983D-7A88EE16AE13}" type="presParOf" srcId="{B63297FF-A212-4348-A80D-D8AAE32FEDC6}" destId="{4B8E0C6D-F6D2-D24E-8627-815F4610B118}" srcOrd="1" destOrd="0" presId="urn:microsoft.com/office/officeart/2005/8/layout/hierarchy3"/>
    <dgm:cxn modelId="{9262BDC5-5941-4648-9037-D88FB3F0016C}" type="presParOf" srcId="{02E7BABD-F040-D647-96E0-7A03E335DB78}" destId="{F4ECB815-10B4-B048-B4B7-C1462C2FCDD8}" srcOrd="1" destOrd="0" presId="urn:microsoft.com/office/officeart/2005/8/layout/hierarchy3"/>
    <dgm:cxn modelId="{E9176D0B-A4CF-734B-9549-22B419F08C21}" type="presParOf" srcId="{F4ECB815-10B4-B048-B4B7-C1462C2FCDD8}" destId="{AE8F308E-B5D1-1D49-B596-2C4A07FE79A9}" srcOrd="0" destOrd="0" presId="urn:microsoft.com/office/officeart/2005/8/layout/hierarchy3"/>
    <dgm:cxn modelId="{832DF55C-B0A2-834E-BEBD-0606716FBA8E}" type="presParOf" srcId="{F4ECB815-10B4-B048-B4B7-C1462C2FCDD8}" destId="{2EBA7F74-6D07-6847-96FA-814F6DD3D726}" srcOrd="1" destOrd="0" presId="urn:microsoft.com/office/officeart/2005/8/layout/hierarchy3"/>
    <dgm:cxn modelId="{BF414F9E-E088-4349-B875-574B97DE9589}" type="presParOf" srcId="{F4ECB815-10B4-B048-B4B7-C1462C2FCDD8}" destId="{3DEF6E49-46D3-B84E-9E24-ECA45275A7A6}" srcOrd="2" destOrd="0" presId="urn:microsoft.com/office/officeart/2005/8/layout/hierarchy3"/>
    <dgm:cxn modelId="{F22EC393-E74A-CC4D-ABA1-095363BFBF28}" type="presParOf" srcId="{F4ECB815-10B4-B048-B4B7-C1462C2FCDD8}" destId="{DF398296-0799-494C-900C-D0904DD3A6E9}" srcOrd="3" destOrd="0" presId="urn:microsoft.com/office/officeart/2005/8/layout/hierarchy3"/>
    <dgm:cxn modelId="{EE916FF9-2DDF-0D4D-8900-099180A988C3}" type="presParOf" srcId="{4659E262-4F92-A447-BB43-B9928997CB1E}" destId="{1BBCE5F2-FD14-4242-BB7A-F790B209A21C}" srcOrd="3" destOrd="0" presId="urn:microsoft.com/office/officeart/2005/8/layout/hierarchy3"/>
    <dgm:cxn modelId="{DBF7AAB0-133C-A84E-836E-7DFD13C67C6C}" type="presParOf" srcId="{1BBCE5F2-FD14-4242-BB7A-F790B209A21C}" destId="{C6367E70-DEC5-8341-A9C0-7CF3719A2BCB}" srcOrd="0" destOrd="0" presId="urn:microsoft.com/office/officeart/2005/8/layout/hierarchy3"/>
    <dgm:cxn modelId="{57CD4D38-1AD5-7741-B561-88DC3DCE1612}" type="presParOf" srcId="{C6367E70-DEC5-8341-A9C0-7CF3719A2BCB}" destId="{2A9415C7-BD66-5B44-97DF-4DAC0639CD0D}" srcOrd="0" destOrd="0" presId="urn:microsoft.com/office/officeart/2005/8/layout/hierarchy3"/>
    <dgm:cxn modelId="{CD060BAA-919C-B444-AE67-B4110EF19D75}" type="presParOf" srcId="{C6367E70-DEC5-8341-A9C0-7CF3719A2BCB}" destId="{E7A7DA77-9D7C-FC4A-824F-CA9F9AD99030}" srcOrd="1" destOrd="0" presId="urn:microsoft.com/office/officeart/2005/8/layout/hierarchy3"/>
    <dgm:cxn modelId="{4F52957F-E9ED-1C44-8539-488FE95E6CA7}" type="presParOf" srcId="{1BBCE5F2-FD14-4242-BB7A-F790B209A21C}" destId="{A03CF402-7149-6F4D-8BC6-135DC24F2FE7}" srcOrd="1" destOrd="0" presId="urn:microsoft.com/office/officeart/2005/8/layout/hierarchy3"/>
    <dgm:cxn modelId="{42B2B12E-DF58-A74E-A7E0-490E50192A28}" type="presParOf" srcId="{A03CF402-7149-6F4D-8BC6-135DC24F2FE7}" destId="{BBC436AB-F13A-C442-9775-F1D19E1C7DCA}" srcOrd="0" destOrd="0" presId="urn:microsoft.com/office/officeart/2005/8/layout/hierarchy3"/>
    <dgm:cxn modelId="{1F03948D-39F3-E546-9157-3B66DBC463C7}" type="presParOf" srcId="{A03CF402-7149-6F4D-8BC6-135DC24F2FE7}" destId="{6AA9942B-907B-3A4F-A894-568158C4CF4A}" srcOrd="1" destOrd="0" presId="urn:microsoft.com/office/officeart/2005/8/layout/hierarchy3"/>
    <dgm:cxn modelId="{47722A8C-8FF3-4245-9706-BD571DC72354}" type="presParOf" srcId="{A03CF402-7149-6F4D-8BC6-135DC24F2FE7}" destId="{94AAE6CD-87F0-E244-A4E6-5559267973F2}" srcOrd="2" destOrd="0" presId="urn:microsoft.com/office/officeart/2005/8/layout/hierarchy3"/>
    <dgm:cxn modelId="{F72BB70F-B83A-E74E-B69B-6B0C893D3C5E}" type="presParOf" srcId="{A03CF402-7149-6F4D-8BC6-135DC24F2FE7}" destId="{5969BC2F-81C5-9243-B5FC-94EBE3F5C959}" srcOrd="3" destOrd="0" presId="urn:microsoft.com/office/officeart/2005/8/layout/hierarchy3"/>
    <dgm:cxn modelId="{0618A7A5-7B28-3A48-ACEA-793D93DED44F}" type="presParOf" srcId="{4659E262-4F92-A447-BB43-B9928997CB1E}" destId="{7E15D958-FCED-A04C-807C-9F8F744A2C82}" srcOrd="4" destOrd="0" presId="urn:microsoft.com/office/officeart/2005/8/layout/hierarchy3"/>
    <dgm:cxn modelId="{EA6359FB-727F-E345-AC92-0328ADD096B6}" type="presParOf" srcId="{7E15D958-FCED-A04C-807C-9F8F744A2C82}" destId="{F203B045-D0F7-D748-A609-D63D9177A432}" srcOrd="0" destOrd="0" presId="urn:microsoft.com/office/officeart/2005/8/layout/hierarchy3"/>
    <dgm:cxn modelId="{4A1673BE-16E8-C645-AB8C-DB72F95F409C}" type="presParOf" srcId="{F203B045-D0F7-D748-A609-D63D9177A432}" destId="{1E66FFCB-2C0A-3246-883D-3C0A3BEEADA3}" srcOrd="0" destOrd="0" presId="urn:microsoft.com/office/officeart/2005/8/layout/hierarchy3"/>
    <dgm:cxn modelId="{4DD3880D-DDDD-BF4D-AAC6-D23B66F650C7}" type="presParOf" srcId="{F203B045-D0F7-D748-A609-D63D9177A432}" destId="{79CE5FCC-E95B-BE4A-B249-9B0F76963AC7}" srcOrd="1" destOrd="0" presId="urn:microsoft.com/office/officeart/2005/8/layout/hierarchy3"/>
    <dgm:cxn modelId="{3AAFE768-6B62-BC4F-92F0-7319653F350C}" type="presParOf" srcId="{7E15D958-FCED-A04C-807C-9F8F744A2C82}" destId="{45D55567-42A8-634D-9E9C-97C84698D20F}" srcOrd="1" destOrd="0" presId="urn:microsoft.com/office/officeart/2005/8/layout/hierarchy3"/>
    <dgm:cxn modelId="{4FCE313F-FACF-3144-AA3C-4B92EF468E7C}" type="presParOf" srcId="{45D55567-42A8-634D-9E9C-97C84698D20F}" destId="{B0A83C2F-65E5-1546-8416-59A4D3CA85E8}" srcOrd="0" destOrd="0" presId="urn:microsoft.com/office/officeart/2005/8/layout/hierarchy3"/>
    <dgm:cxn modelId="{8C80AAF1-E54A-464A-BB3D-8F12D0FC29FB}" type="presParOf" srcId="{45D55567-42A8-634D-9E9C-97C84698D20F}" destId="{F8C1429B-DE12-C54B-99B9-F46BA7136242}" srcOrd="1" destOrd="0" presId="urn:microsoft.com/office/officeart/2005/8/layout/hierarchy3"/>
    <dgm:cxn modelId="{D47761B7-35A6-0B4F-A50C-526BDC96B323}" type="presParOf" srcId="{45D55567-42A8-634D-9E9C-97C84698D20F}" destId="{AC0196BE-50B8-2E4A-A978-000427CDF9F6}" srcOrd="2" destOrd="0" presId="urn:microsoft.com/office/officeart/2005/8/layout/hierarchy3"/>
    <dgm:cxn modelId="{FFCA51B5-9209-3749-AE95-E26F9937A393}" type="presParOf" srcId="{45D55567-42A8-634D-9E9C-97C84698D20F}" destId="{B04C0393-4AF7-584D-877B-03EC16749BB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1A511-F48B-B748-AADC-045DFE754ABC}"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BAD954D7-F572-454C-9D83-C377E90985C7}">
      <dgm:prSet custT="1">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sz="1200" b="1" dirty="0" smtClean="0"/>
            <a:t>Knows the labor market</a:t>
          </a:r>
          <a:endParaRPr lang="en-US" sz="1200" b="1" dirty="0"/>
        </a:p>
      </dgm:t>
    </dgm:pt>
    <dgm:pt modelId="{050EF58B-DDE0-A340-8A48-6E083451EA7A}" type="parTrans" cxnId="{6673EC00-90ED-0B46-8B69-79E8B6901CC8}">
      <dgm:prSet/>
      <dgm:spPr/>
      <dgm:t>
        <a:bodyPr/>
        <a:lstStyle/>
        <a:p>
          <a:endParaRPr lang="en-US"/>
        </a:p>
      </dgm:t>
    </dgm:pt>
    <dgm:pt modelId="{B151CD06-50A8-B747-A565-97A046EA7DAF}" type="sibTrans" cxnId="{6673EC00-90ED-0B46-8B69-79E8B6901CC8}">
      <dgm:prSet/>
      <dgm:spPr>
        <a:ln w="34925">
          <a:solidFill>
            <a:srgbClr val="52A29D"/>
          </a:solidFill>
        </a:ln>
      </dgm:spPr>
      <dgm:t>
        <a:bodyPr/>
        <a:lstStyle/>
        <a:p>
          <a:endParaRPr lang="en-US"/>
        </a:p>
      </dgm:t>
    </dgm:pt>
    <dgm:pt modelId="{B3DB851E-B905-0F4F-BD17-C0CFE378A7D6}">
      <dgm:prSet custT="1">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sz="1200" b="1" dirty="0" smtClean="0"/>
            <a:t>Develops WBL sequences (with educational institutions)</a:t>
          </a:r>
          <a:endParaRPr lang="en-US" sz="1200" b="1" dirty="0"/>
        </a:p>
      </dgm:t>
    </dgm:pt>
    <dgm:pt modelId="{B3A053B4-D01E-E840-B6D9-64608394094C}" type="parTrans" cxnId="{55DC5DCE-DAEA-984F-B360-DCBD032C094E}">
      <dgm:prSet/>
      <dgm:spPr/>
      <dgm:t>
        <a:bodyPr/>
        <a:lstStyle/>
        <a:p>
          <a:endParaRPr lang="en-US"/>
        </a:p>
      </dgm:t>
    </dgm:pt>
    <dgm:pt modelId="{D03DB30B-3B65-1E40-81C6-5B46320DF0DF}" type="sibTrans" cxnId="{55DC5DCE-DAEA-984F-B360-DCBD032C094E}">
      <dgm:prSet/>
      <dgm:spPr>
        <a:ln w="34925">
          <a:solidFill>
            <a:srgbClr val="52A29D"/>
          </a:solidFill>
        </a:ln>
      </dgm:spPr>
      <dgm:t>
        <a:bodyPr/>
        <a:lstStyle/>
        <a:p>
          <a:endParaRPr lang="en-US"/>
        </a:p>
      </dgm:t>
    </dgm:pt>
    <dgm:pt modelId="{B3DC7AC2-411E-3244-BC9E-B1168BB40D22}">
      <dgm:prSet custT="1">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sz="1200" b="1" dirty="0" smtClean="0"/>
            <a:t>Identifies and reaches out to key employers and sector organizations</a:t>
          </a:r>
          <a:endParaRPr lang="en-US" sz="1200" b="1" dirty="0"/>
        </a:p>
      </dgm:t>
    </dgm:pt>
    <dgm:pt modelId="{1D094DE2-5063-734F-8364-B3ACD8BE0E0B}" type="parTrans" cxnId="{D3588DC5-8018-9446-94FC-200231756CB2}">
      <dgm:prSet/>
      <dgm:spPr/>
      <dgm:t>
        <a:bodyPr/>
        <a:lstStyle/>
        <a:p>
          <a:endParaRPr lang="en-US"/>
        </a:p>
      </dgm:t>
    </dgm:pt>
    <dgm:pt modelId="{37575E48-63DB-D548-96BC-F579BF426C82}" type="sibTrans" cxnId="{D3588DC5-8018-9446-94FC-200231756CB2}">
      <dgm:prSet/>
      <dgm:spPr>
        <a:ln w="34925">
          <a:solidFill>
            <a:srgbClr val="52A29D"/>
          </a:solidFill>
        </a:ln>
      </dgm:spPr>
      <dgm:t>
        <a:bodyPr/>
        <a:lstStyle/>
        <a:p>
          <a:endParaRPr lang="en-US"/>
        </a:p>
      </dgm:t>
    </dgm:pt>
    <dgm:pt modelId="{B5289B3B-A447-244F-948E-B1167738640D}">
      <dgm:prSet custT="1">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sz="1200" b="1" dirty="0" smtClean="0"/>
            <a:t>Brokers and aggregates opportunities for sequenced WBL</a:t>
          </a:r>
          <a:endParaRPr lang="en-US" sz="1200" b="1" dirty="0"/>
        </a:p>
      </dgm:t>
    </dgm:pt>
    <dgm:pt modelId="{E981E8AA-F68A-0145-A6F3-7C1952641B83}" type="parTrans" cxnId="{1A2122FC-0D70-8248-A59A-CDF31A124F1A}">
      <dgm:prSet/>
      <dgm:spPr/>
      <dgm:t>
        <a:bodyPr/>
        <a:lstStyle/>
        <a:p>
          <a:endParaRPr lang="en-US"/>
        </a:p>
      </dgm:t>
    </dgm:pt>
    <dgm:pt modelId="{3F13DE7D-3FC4-1E49-A50D-F090329509B2}" type="sibTrans" cxnId="{1A2122FC-0D70-8248-A59A-CDF31A124F1A}">
      <dgm:prSet/>
      <dgm:spPr>
        <a:ln w="34925">
          <a:solidFill>
            <a:srgbClr val="52A29D"/>
          </a:solidFill>
        </a:ln>
      </dgm:spPr>
      <dgm:t>
        <a:bodyPr/>
        <a:lstStyle/>
        <a:p>
          <a:endParaRPr lang="en-US"/>
        </a:p>
      </dgm:t>
    </dgm:pt>
    <dgm:pt modelId="{512DC6A2-C476-CE40-A254-D1A7725FDD00}">
      <dgm:prSet custT="1">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sz="1200" b="1" dirty="0" smtClean="0"/>
            <a:t>Recruits high-level, visible business champions</a:t>
          </a:r>
          <a:endParaRPr lang="en-US" sz="1200" b="1" dirty="0"/>
        </a:p>
      </dgm:t>
    </dgm:pt>
    <dgm:pt modelId="{C662B547-EED5-4A41-90FC-280EFB55FE04}" type="parTrans" cxnId="{039BC72B-B3ED-B147-80EB-BD5630CA49C4}">
      <dgm:prSet/>
      <dgm:spPr/>
      <dgm:t>
        <a:bodyPr/>
        <a:lstStyle/>
        <a:p>
          <a:endParaRPr lang="en-US"/>
        </a:p>
      </dgm:t>
    </dgm:pt>
    <dgm:pt modelId="{99D788CE-722E-014B-83AC-F56A21E80A67}" type="sibTrans" cxnId="{039BC72B-B3ED-B147-80EB-BD5630CA49C4}">
      <dgm:prSet/>
      <dgm:spPr>
        <a:ln w="34925">
          <a:solidFill>
            <a:srgbClr val="52A29D"/>
          </a:solidFill>
        </a:ln>
      </dgm:spPr>
      <dgm:t>
        <a:bodyPr/>
        <a:lstStyle/>
        <a:p>
          <a:endParaRPr lang="en-US"/>
        </a:p>
      </dgm:t>
    </dgm:pt>
    <dgm:pt modelId="{D3F19D2D-210A-D34C-A9AB-B98FB740D593}">
      <dgm:prSet custT="1">
        <dgm:style>
          <a:lnRef idx="2">
            <a:schemeClr val="accent3"/>
          </a:lnRef>
          <a:fillRef idx="1">
            <a:schemeClr val="lt1"/>
          </a:fillRef>
          <a:effectRef idx="0">
            <a:schemeClr val="accent3"/>
          </a:effectRef>
          <a:fontRef idx="minor">
            <a:schemeClr val="dk1"/>
          </a:fontRef>
        </dgm:style>
      </dgm:prSet>
      <dgm:spPr>
        <a:solidFill>
          <a:srgbClr val="52A29D"/>
        </a:solidFill>
        <a:ln>
          <a:noFill/>
        </a:ln>
        <a:effectLst>
          <a:outerShdw blurRad="50800" dist="38100" dir="2700000" algn="tl" rotWithShape="0">
            <a:srgbClr val="000000">
              <a:alpha val="35000"/>
            </a:srgbClr>
          </a:outerShdw>
        </a:effectLst>
      </dgm:spPr>
      <dgm:t>
        <a:bodyPr/>
        <a:lstStyle/>
        <a:p>
          <a:pPr rtl="0"/>
          <a:r>
            <a:rPr lang="en-US" sz="1200" b="1" dirty="0" smtClean="0"/>
            <a:t>Reaches out to and partners with community-based organizations</a:t>
          </a:r>
          <a:endParaRPr lang="en-US" sz="1200" b="1" dirty="0"/>
        </a:p>
      </dgm:t>
    </dgm:pt>
    <dgm:pt modelId="{D6BB50D3-15B5-BE49-9F1F-29F9289984A8}" type="parTrans" cxnId="{27BFCBAC-59BF-2442-9A24-90520D2A3800}">
      <dgm:prSet/>
      <dgm:spPr/>
      <dgm:t>
        <a:bodyPr/>
        <a:lstStyle/>
        <a:p>
          <a:endParaRPr lang="en-US"/>
        </a:p>
      </dgm:t>
    </dgm:pt>
    <dgm:pt modelId="{6B6B2BD3-2B44-6F4D-8A51-E69431506819}" type="sibTrans" cxnId="{27BFCBAC-59BF-2442-9A24-90520D2A3800}">
      <dgm:prSet/>
      <dgm:spPr>
        <a:ln w="34925">
          <a:solidFill>
            <a:srgbClr val="52A29D"/>
          </a:solidFill>
        </a:ln>
      </dgm:spPr>
      <dgm:t>
        <a:bodyPr/>
        <a:lstStyle/>
        <a:p>
          <a:endParaRPr lang="en-US"/>
        </a:p>
      </dgm:t>
    </dgm:pt>
    <dgm:pt modelId="{D2BE20BC-E00E-ED47-A373-81098E9D1D0F}" type="pres">
      <dgm:prSet presAssocID="{E191A511-F48B-B748-AADC-045DFE754ABC}" presName="cycle" presStyleCnt="0">
        <dgm:presLayoutVars>
          <dgm:dir/>
          <dgm:resizeHandles val="exact"/>
        </dgm:presLayoutVars>
      </dgm:prSet>
      <dgm:spPr/>
      <dgm:t>
        <a:bodyPr/>
        <a:lstStyle/>
        <a:p>
          <a:endParaRPr lang="en-US"/>
        </a:p>
      </dgm:t>
    </dgm:pt>
    <dgm:pt modelId="{4E14BD01-DD33-7844-821D-CF966C516EB7}" type="pres">
      <dgm:prSet presAssocID="{BAD954D7-F572-454C-9D83-C377E90985C7}" presName="node" presStyleLbl="node1" presStyleIdx="0" presStyleCnt="6" custScaleX="122308" custScaleY="147892" custRadScaleRad="100080" custRadScaleInc="-2352">
        <dgm:presLayoutVars>
          <dgm:bulletEnabled val="1"/>
        </dgm:presLayoutVars>
      </dgm:prSet>
      <dgm:spPr/>
      <dgm:t>
        <a:bodyPr/>
        <a:lstStyle/>
        <a:p>
          <a:endParaRPr lang="en-US"/>
        </a:p>
      </dgm:t>
    </dgm:pt>
    <dgm:pt modelId="{BED44B90-7BBA-2A4A-8DF5-1A6DF8305F6C}" type="pres">
      <dgm:prSet presAssocID="{BAD954D7-F572-454C-9D83-C377E90985C7}" presName="spNode" presStyleCnt="0"/>
      <dgm:spPr/>
    </dgm:pt>
    <dgm:pt modelId="{54EA7AFA-53AD-2C4C-A116-B0C7A78860CB}" type="pres">
      <dgm:prSet presAssocID="{B151CD06-50A8-B747-A565-97A046EA7DAF}" presName="sibTrans" presStyleLbl="sibTrans1D1" presStyleIdx="0" presStyleCnt="6"/>
      <dgm:spPr/>
      <dgm:t>
        <a:bodyPr/>
        <a:lstStyle/>
        <a:p>
          <a:endParaRPr lang="en-US"/>
        </a:p>
      </dgm:t>
    </dgm:pt>
    <dgm:pt modelId="{2CB7CEFD-FDF7-044D-B11D-976356C243F5}" type="pres">
      <dgm:prSet presAssocID="{B3DB851E-B905-0F4F-BD17-C0CFE378A7D6}" presName="node" presStyleLbl="node1" presStyleIdx="1" presStyleCnt="6" custScaleX="128562" custScaleY="148341" custRadScaleRad="98350" custRadScaleInc="32189">
        <dgm:presLayoutVars>
          <dgm:bulletEnabled val="1"/>
        </dgm:presLayoutVars>
      </dgm:prSet>
      <dgm:spPr/>
      <dgm:t>
        <a:bodyPr/>
        <a:lstStyle/>
        <a:p>
          <a:endParaRPr lang="en-US"/>
        </a:p>
      </dgm:t>
    </dgm:pt>
    <dgm:pt modelId="{DF965762-7679-6F41-87FB-DCDB00AF253D}" type="pres">
      <dgm:prSet presAssocID="{B3DB851E-B905-0F4F-BD17-C0CFE378A7D6}" presName="spNode" presStyleCnt="0"/>
      <dgm:spPr/>
    </dgm:pt>
    <dgm:pt modelId="{38443036-C453-8342-B020-EB7D97A14A5A}" type="pres">
      <dgm:prSet presAssocID="{D03DB30B-3B65-1E40-81C6-5B46320DF0DF}" presName="sibTrans" presStyleLbl="sibTrans1D1" presStyleIdx="1" presStyleCnt="6"/>
      <dgm:spPr/>
      <dgm:t>
        <a:bodyPr/>
        <a:lstStyle/>
        <a:p>
          <a:endParaRPr lang="en-US"/>
        </a:p>
      </dgm:t>
    </dgm:pt>
    <dgm:pt modelId="{87989732-08E5-544C-8410-7CE7F0BF4183}" type="pres">
      <dgm:prSet presAssocID="{B3DC7AC2-411E-3244-BC9E-B1168BB40D22}" presName="node" presStyleLbl="node1" presStyleIdx="2" presStyleCnt="6" custScaleX="128562" custScaleY="148341" custRadScaleRad="97391" custRadScaleInc="-38837">
        <dgm:presLayoutVars>
          <dgm:bulletEnabled val="1"/>
        </dgm:presLayoutVars>
      </dgm:prSet>
      <dgm:spPr/>
      <dgm:t>
        <a:bodyPr/>
        <a:lstStyle/>
        <a:p>
          <a:endParaRPr lang="en-US"/>
        </a:p>
      </dgm:t>
    </dgm:pt>
    <dgm:pt modelId="{B2F1459D-371B-E241-85B3-02E3D307DD1A}" type="pres">
      <dgm:prSet presAssocID="{B3DC7AC2-411E-3244-BC9E-B1168BB40D22}" presName="spNode" presStyleCnt="0"/>
      <dgm:spPr/>
    </dgm:pt>
    <dgm:pt modelId="{10165E84-B328-C04C-B956-C6DC1D03E299}" type="pres">
      <dgm:prSet presAssocID="{37575E48-63DB-D548-96BC-F579BF426C82}" presName="sibTrans" presStyleLbl="sibTrans1D1" presStyleIdx="2" presStyleCnt="6"/>
      <dgm:spPr/>
      <dgm:t>
        <a:bodyPr/>
        <a:lstStyle/>
        <a:p>
          <a:endParaRPr lang="en-US"/>
        </a:p>
      </dgm:t>
    </dgm:pt>
    <dgm:pt modelId="{5F4E3DA0-58A3-DA44-9260-74C7C9A9371F}" type="pres">
      <dgm:prSet presAssocID="{B5289B3B-A447-244F-948E-B1167738640D}" presName="node" presStyleLbl="node1" presStyleIdx="3" presStyleCnt="6" custScaleX="128562" custScaleY="148341">
        <dgm:presLayoutVars>
          <dgm:bulletEnabled val="1"/>
        </dgm:presLayoutVars>
      </dgm:prSet>
      <dgm:spPr/>
      <dgm:t>
        <a:bodyPr/>
        <a:lstStyle/>
        <a:p>
          <a:endParaRPr lang="en-US"/>
        </a:p>
      </dgm:t>
    </dgm:pt>
    <dgm:pt modelId="{DE39E09D-5634-AD44-B082-FDD4AECE74A8}" type="pres">
      <dgm:prSet presAssocID="{B5289B3B-A447-244F-948E-B1167738640D}" presName="spNode" presStyleCnt="0"/>
      <dgm:spPr/>
    </dgm:pt>
    <dgm:pt modelId="{C3367762-4118-D440-B788-173A728B84B9}" type="pres">
      <dgm:prSet presAssocID="{3F13DE7D-3FC4-1E49-A50D-F090329509B2}" presName="sibTrans" presStyleLbl="sibTrans1D1" presStyleIdx="3" presStyleCnt="6"/>
      <dgm:spPr/>
      <dgm:t>
        <a:bodyPr/>
        <a:lstStyle/>
        <a:p>
          <a:endParaRPr lang="en-US"/>
        </a:p>
      </dgm:t>
    </dgm:pt>
    <dgm:pt modelId="{3851CDC8-4081-C648-B1B2-2BF1F3ADDACD}" type="pres">
      <dgm:prSet presAssocID="{512DC6A2-C476-CE40-A254-D1A7725FDD00}" presName="node" presStyleLbl="node1" presStyleIdx="4" presStyleCnt="6" custScaleX="133944" custScaleY="145335" custRadScaleRad="93178" custRadScaleInc="41728">
        <dgm:presLayoutVars>
          <dgm:bulletEnabled val="1"/>
        </dgm:presLayoutVars>
      </dgm:prSet>
      <dgm:spPr/>
      <dgm:t>
        <a:bodyPr/>
        <a:lstStyle/>
        <a:p>
          <a:endParaRPr lang="en-US"/>
        </a:p>
      </dgm:t>
    </dgm:pt>
    <dgm:pt modelId="{AC663BBA-264C-874D-BBC3-AA8490FBCDE5}" type="pres">
      <dgm:prSet presAssocID="{512DC6A2-C476-CE40-A254-D1A7725FDD00}" presName="spNode" presStyleCnt="0"/>
      <dgm:spPr/>
    </dgm:pt>
    <dgm:pt modelId="{0113FB72-77B1-6E4D-97CB-0E3AC3CC9B73}" type="pres">
      <dgm:prSet presAssocID="{99D788CE-722E-014B-83AC-F56A21E80A67}" presName="sibTrans" presStyleLbl="sibTrans1D1" presStyleIdx="4" presStyleCnt="6"/>
      <dgm:spPr/>
      <dgm:t>
        <a:bodyPr/>
        <a:lstStyle/>
        <a:p>
          <a:endParaRPr lang="en-US"/>
        </a:p>
      </dgm:t>
    </dgm:pt>
    <dgm:pt modelId="{683D5F2D-5841-5747-A4E8-2F9FBE59770B}" type="pres">
      <dgm:prSet presAssocID="{D3F19D2D-210A-D34C-A9AB-B98FB740D593}" presName="node" presStyleLbl="node1" presStyleIdx="5" presStyleCnt="6" custScaleX="128562" custScaleY="148341" custRadScaleRad="96154" custRadScaleInc="-21227">
        <dgm:presLayoutVars>
          <dgm:bulletEnabled val="1"/>
        </dgm:presLayoutVars>
      </dgm:prSet>
      <dgm:spPr/>
      <dgm:t>
        <a:bodyPr/>
        <a:lstStyle/>
        <a:p>
          <a:endParaRPr lang="en-US"/>
        </a:p>
      </dgm:t>
    </dgm:pt>
    <dgm:pt modelId="{996D23EF-D2E7-0345-BA37-06D442BC7A5A}" type="pres">
      <dgm:prSet presAssocID="{D3F19D2D-210A-D34C-A9AB-B98FB740D593}" presName="spNode" presStyleCnt="0"/>
      <dgm:spPr/>
    </dgm:pt>
    <dgm:pt modelId="{32303F98-EFF1-5444-9988-A6342D8A3C97}" type="pres">
      <dgm:prSet presAssocID="{6B6B2BD3-2B44-6F4D-8A51-E69431506819}" presName="sibTrans" presStyleLbl="sibTrans1D1" presStyleIdx="5" presStyleCnt="6"/>
      <dgm:spPr/>
      <dgm:t>
        <a:bodyPr/>
        <a:lstStyle/>
        <a:p>
          <a:endParaRPr lang="en-US"/>
        </a:p>
      </dgm:t>
    </dgm:pt>
  </dgm:ptLst>
  <dgm:cxnLst>
    <dgm:cxn modelId="{3366D761-250F-CA43-ACDF-37885FA75A23}" type="presOf" srcId="{99D788CE-722E-014B-83AC-F56A21E80A67}" destId="{0113FB72-77B1-6E4D-97CB-0E3AC3CC9B73}" srcOrd="0" destOrd="0" presId="urn:microsoft.com/office/officeart/2005/8/layout/cycle6"/>
    <dgm:cxn modelId="{5E0D0AE3-0F9F-C340-8A09-69F400CD71D7}" type="presOf" srcId="{6B6B2BD3-2B44-6F4D-8A51-E69431506819}" destId="{32303F98-EFF1-5444-9988-A6342D8A3C97}" srcOrd="0" destOrd="0" presId="urn:microsoft.com/office/officeart/2005/8/layout/cycle6"/>
    <dgm:cxn modelId="{6976C640-8D26-C640-AD3F-32DB169238DE}" type="presOf" srcId="{512DC6A2-C476-CE40-A254-D1A7725FDD00}" destId="{3851CDC8-4081-C648-B1B2-2BF1F3ADDACD}" srcOrd="0" destOrd="0" presId="urn:microsoft.com/office/officeart/2005/8/layout/cycle6"/>
    <dgm:cxn modelId="{D3588DC5-8018-9446-94FC-200231756CB2}" srcId="{E191A511-F48B-B748-AADC-045DFE754ABC}" destId="{B3DC7AC2-411E-3244-BC9E-B1168BB40D22}" srcOrd="2" destOrd="0" parTransId="{1D094DE2-5063-734F-8364-B3ACD8BE0E0B}" sibTransId="{37575E48-63DB-D548-96BC-F579BF426C82}"/>
    <dgm:cxn modelId="{039BC72B-B3ED-B147-80EB-BD5630CA49C4}" srcId="{E191A511-F48B-B748-AADC-045DFE754ABC}" destId="{512DC6A2-C476-CE40-A254-D1A7725FDD00}" srcOrd="4" destOrd="0" parTransId="{C662B547-EED5-4A41-90FC-280EFB55FE04}" sibTransId="{99D788CE-722E-014B-83AC-F56A21E80A67}"/>
    <dgm:cxn modelId="{42F1D2F4-C507-2A41-B1AD-B068E95AE118}" type="presOf" srcId="{BAD954D7-F572-454C-9D83-C377E90985C7}" destId="{4E14BD01-DD33-7844-821D-CF966C516EB7}" srcOrd="0" destOrd="0" presId="urn:microsoft.com/office/officeart/2005/8/layout/cycle6"/>
    <dgm:cxn modelId="{6673EC00-90ED-0B46-8B69-79E8B6901CC8}" srcId="{E191A511-F48B-B748-AADC-045DFE754ABC}" destId="{BAD954D7-F572-454C-9D83-C377E90985C7}" srcOrd="0" destOrd="0" parTransId="{050EF58B-DDE0-A340-8A48-6E083451EA7A}" sibTransId="{B151CD06-50A8-B747-A565-97A046EA7DAF}"/>
    <dgm:cxn modelId="{55DC5DCE-DAEA-984F-B360-DCBD032C094E}" srcId="{E191A511-F48B-B748-AADC-045DFE754ABC}" destId="{B3DB851E-B905-0F4F-BD17-C0CFE378A7D6}" srcOrd="1" destOrd="0" parTransId="{B3A053B4-D01E-E840-B6D9-64608394094C}" sibTransId="{D03DB30B-3B65-1E40-81C6-5B46320DF0DF}"/>
    <dgm:cxn modelId="{E60CACE0-10A8-214B-9BF9-1A5A878935A9}" type="presOf" srcId="{B3DB851E-B905-0F4F-BD17-C0CFE378A7D6}" destId="{2CB7CEFD-FDF7-044D-B11D-976356C243F5}" srcOrd="0" destOrd="0" presId="urn:microsoft.com/office/officeart/2005/8/layout/cycle6"/>
    <dgm:cxn modelId="{C1E69A71-A8B8-614A-BF13-771618A52167}" type="presOf" srcId="{D03DB30B-3B65-1E40-81C6-5B46320DF0DF}" destId="{38443036-C453-8342-B020-EB7D97A14A5A}" srcOrd="0" destOrd="0" presId="urn:microsoft.com/office/officeart/2005/8/layout/cycle6"/>
    <dgm:cxn modelId="{78333C5C-94C7-BC49-99B6-5A8F16A11856}" type="presOf" srcId="{B151CD06-50A8-B747-A565-97A046EA7DAF}" destId="{54EA7AFA-53AD-2C4C-A116-B0C7A78860CB}" srcOrd="0" destOrd="0" presId="urn:microsoft.com/office/officeart/2005/8/layout/cycle6"/>
    <dgm:cxn modelId="{A6241607-EA59-1D4A-800D-A6CBBBAB63F6}" type="presOf" srcId="{E191A511-F48B-B748-AADC-045DFE754ABC}" destId="{D2BE20BC-E00E-ED47-A373-81098E9D1D0F}" srcOrd="0" destOrd="0" presId="urn:microsoft.com/office/officeart/2005/8/layout/cycle6"/>
    <dgm:cxn modelId="{378F2B22-9ED1-5144-942D-587768B1A01F}" type="presOf" srcId="{3F13DE7D-3FC4-1E49-A50D-F090329509B2}" destId="{C3367762-4118-D440-B788-173A728B84B9}" srcOrd="0" destOrd="0" presId="urn:microsoft.com/office/officeart/2005/8/layout/cycle6"/>
    <dgm:cxn modelId="{1A2122FC-0D70-8248-A59A-CDF31A124F1A}" srcId="{E191A511-F48B-B748-AADC-045DFE754ABC}" destId="{B5289B3B-A447-244F-948E-B1167738640D}" srcOrd="3" destOrd="0" parTransId="{E981E8AA-F68A-0145-A6F3-7C1952641B83}" sibTransId="{3F13DE7D-3FC4-1E49-A50D-F090329509B2}"/>
    <dgm:cxn modelId="{92B8FA7F-00A7-2046-BF4F-E19628397D58}" type="presOf" srcId="{B5289B3B-A447-244F-948E-B1167738640D}" destId="{5F4E3DA0-58A3-DA44-9260-74C7C9A9371F}" srcOrd="0" destOrd="0" presId="urn:microsoft.com/office/officeart/2005/8/layout/cycle6"/>
    <dgm:cxn modelId="{22653573-3FED-8F46-85DA-553193A37CAA}" type="presOf" srcId="{B3DC7AC2-411E-3244-BC9E-B1168BB40D22}" destId="{87989732-08E5-544C-8410-7CE7F0BF4183}" srcOrd="0" destOrd="0" presId="urn:microsoft.com/office/officeart/2005/8/layout/cycle6"/>
    <dgm:cxn modelId="{AA90254C-1868-F94F-BA95-2095CC81154B}" type="presOf" srcId="{37575E48-63DB-D548-96BC-F579BF426C82}" destId="{10165E84-B328-C04C-B956-C6DC1D03E299}" srcOrd="0" destOrd="0" presId="urn:microsoft.com/office/officeart/2005/8/layout/cycle6"/>
    <dgm:cxn modelId="{27BFCBAC-59BF-2442-9A24-90520D2A3800}" srcId="{E191A511-F48B-B748-AADC-045DFE754ABC}" destId="{D3F19D2D-210A-D34C-A9AB-B98FB740D593}" srcOrd="5" destOrd="0" parTransId="{D6BB50D3-15B5-BE49-9F1F-29F9289984A8}" sibTransId="{6B6B2BD3-2B44-6F4D-8A51-E69431506819}"/>
    <dgm:cxn modelId="{81C9B62B-2765-4A47-B6F7-B6A094A849A5}" type="presOf" srcId="{D3F19D2D-210A-D34C-A9AB-B98FB740D593}" destId="{683D5F2D-5841-5747-A4E8-2F9FBE59770B}" srcOrd="0" destOrd="0" presId="urn:microsoft.com/office/officeart/2005/8/layout/cycle6"/>
    <dgm:cxn modelId="{C53B1660-3700-3049-978E-43A05A1BA082}" type="presParOf" srcId="{D2BE20BC-E00E-ED47-A373-81098E9D1D0F}" destId="{4E14BD01-DD33-7844-821D-CF966C516EB7}" srcOrd="0" destOrd="0" presId="urn:microsoft.com/office/officeart/2005/8/layout/cycle6"/>
    <dgm:cxn modelId="{A0589B7F-D518-024A-92F9-9AF965747EA1}" type="presParOf" srcId="{D2BE20BC-E00E-ED47-A373-81098E9D1D0F}" destId="{BED44B90-7BBA-2A4A-8DF5-1A6DF8305F6C}" srcOrd="1" destOrd="0" presId="urn:microsoft.com/office/officeart/2005/8/layout/cycle6"/>
    <dgm:cxn modelId="{BA752B5A-C700-9441-BC48-93C55DDF717D}" type="presParOf" srcId="{D2BE20BC-E00E-ED47-A373-81098E9D1D0F}" destId="{54EA7AFA-53AD-2C4C-A116-B0C7A78860CB}" srcOrd="2" destOrd="0" presId="urn:microsoft.com/office/officeart/2005/8/layout/cycle6"/>
    <dgm:cxn modelId="{CAC00A13-C949-E742-93DC-B3F7A0B59EF8}" type="presParOf" srcId="{D2BE20BC-E00E-ED47-A373-81098E9D1D0F}" destId="{2CB7CEFD-FDF7-044D-B11D-976356C243F5}" srcOrd="3" destOrd="0" presId="urn:microsoft.com/office/officeart/2005/8/layout/cycle6"/>
    <dgm:cxn modelId="{B60DA07D-AEE2-A544-A20A-6D2C8245AFF2}" type="presParOf" srcId="{D2BE20BC-E00E-ED47-A373-81098E9D1D0F}" destId="{DF965762-7679-6F41-87FB-DCDB00AF253D}" srcOrd="4" destOrd="0" presId="urn:microsoft.com/office/officeart/2005/8/layout/cycle6"/>
    <dgm:cxn modelId="{47944A20-20D2-A44C-87C4-D05B764AA2DC}" type="presParOf" srcId="{D2BE20BC-E00E-ED47-A373-81098E9D1D0F}" destId="{38443036-C453-8342-B020-EB7D97A14A5A}" srcOrd="5" destOrd="0" presId="urn:microsoft.com/office/officeart/2005/8/layout/cycle6"/>
    <dgm:cxn modelId="{26B496B6-7806-2D48-8B4A-D80C04D0F6B5}" type="presParOf" srcId="{D2BE20BC-E00E-ED47-A373-81098E9D1D0F}" destId="{87989732-08E5-544C-8410-7CE7F0BF4183}" srcOrd="6" destOrd="0" presId="urn:microsoft.com/office/officeart/2005/8/layout/cycle6"/>
    <dgm:cxn modelId="{20581567-8474-4C4D-8C7C-FD5259C75FD2}" type="presParOf" srcId="{D2BE20BC-E00E-ED47-A373-81098E9D1D0F}" destId="{B2F1459D-371B-E241-85B3-02E3D307DD1A}" srcOrd="7" destOrd="0" presId="urn:microsoft.com/office/officeart/2005/8/layout/cycle6"/>
    <dgm:cxn modelId="{F1864BE6-2542-9C49-8EFF-F704EE12D88A}" type="presParOf" srcId="{D2BE20BC-E00E-ED47-A373-81098E9D1D0F}" destId="{10165E84-B328-C04C-B956-C6DC1D03E299}" srcOrd="8" destOrd="0" presId="urn:microsoft.com/office/officeart/2005/8/layout/cycle6"/>
    <dgm:cxn modelId="{6AD0FC81-F86A-AA4E-8453-146F3D2037DF}" type="presParOf" srcId="{D2BE20BC-E00E-ED47-A373-81098E9D1D0F}" destId="{5F4E3DA0-58A3-DA44-9260-74C7C9A9371F}" srcOrd="9" destOrd="0" presId="urn:microsoft.com/office/officeart/2005/8/layout/cycle6"/>
    <dgm:cxn modelId="{705CE2EF-86BE-EF48-82BC-C630346857AD}" type="presParOf" srcId="{D2BE20BC-E00E-ED47-A373-81098E9D1D0F}" destId="{DE39E09D-5634-AD44-B082-FDD4AECE74A8}" srcOrd="10" destOrd="0" presId="urn:microsoft.com/office/officeart/2005/8/layout/cycle6"/>
    <dgm:cxn modelId="{52086AF4-535E-6A42-A1AD-80B34EF54161}" type="presParOf" srcId="{D2BE20BC-E00E-ED47-A373-81098E9D1D0F}" destId="{C3367762-4118-D440-B788-173A728B84B9}" srcOrd="11" destOrd="0" presId="urn:microsoft.com/office/officeart/2005/8/layout/cycle6"/>
    <dgm:cxn modelId="{8D8CC875-5D43-664D-8E5C-AA79B19CF3DB}" type="presParOf" srcId="{D2BE20BC-E00E-ED47-A373-81098E9D1D0F}" destId="{3851CDC8-4081-C648-B1B2-2BF1F3ADDACD}" srcOrd="12" destOrd="0" presId="urn:microsoft.com/office/officeart/2005/8/layout/cycle6"/>
    <dgm:cxn modelId="{8DC843AA-C269-6742-AE21-A8BA964983C8}" type="presParOf" srcId="{D2BE20BC-E00E-ED47-A373-81098E9D1D0F}" destId="{AC663BBA-264C-874D-BBC3-AA8490FBCDE5}" srcOrd="13" destOrd="0" presId="urn:microsoft.com/office/officeart/2005/8/layout/cycle6"/>
    <dgm:cxn modelId="{799AFC87-67B7-C046-85D5-A3D3E9CC5689}" type="presParOf" srcId="{D2BE20BC-E00E-ED47-A373-81098E9D1D0F}" destId="{0113FB72-77B1-6E4D-97CB-0E3AC3CC9B73}" srcOrd="14" destOrd="0" presId="urn:microsoft.com/office/officeart/2005/8/layout/cycle6"/>
    <dgm:cxn modelId="{9B0BDE21-91B5-564A-B821-785B150F0223}" type="presParOf" srcId="{D2BE20BC-E00E-ED47-A373-81098E9D1D0F}" destId="{683D5F2D-5841-5747-A4E8-2F9FBE59770B}" srcOrd="15" destOrd="0" presId="urn:microsoft.com/office/officeart/2005/8/layout/cycle6"/>
    <dgm:cxn modelId="{42B286B0-4C17-884F-9AF2-3CB58CD7B21F}" type="presParOf" srcId="{D2BE20BC-E00E-ED47-A373-81098E9D1D0F}" destId="{996D23EF-D2E7-0345-BA37-06D442BC7A5A}" srcOrd="16" destOrd="0" presId="urn:microsoft.com/office/officeart/2005/8/layout/cycle6"/>
    <dgm:cxn modelId="{10006AD6-D849-4C4B-9E38-3273E769F307}" type="presParOf" srcId="{D2BE20BC-E00E-ED47-A373-81098E9D1D0F}" destId="{32303F98-EFF1-5444-9988-A6342D8A3C97}"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13E36E-9A43-FF4B-A63E-58616E7BBF58}"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D90F97AF-82AF-9544-BD55-ECBE02BBA573}">
      <dgm:prSet phldrT="[Text]">
        <dgm:style>
          <a:lnRef idx="1">
            <a:schemeClr val="accent1"/>
          </a:lnRef>
          <a:fillRef idx="2">
            <a:schemeClr val="accent1"/>
          </a:fillRef>
          <a:effectRef idx="1">
            <a:schemeClr val="accent1"/>
          </a:effectRef>
          <a:fontRef idx="minor">
            <a:schemeClr val="dk1"/>
          </a:fontRef>
        </dgm:style>
      </dgm:prSet>
      <dgm:spPr>
        <a:solidFill>
          <a:srgbClr val="52A29D">
            <a:alpha val="25000"/>
          </a:srgbClr>
        </a:solidFill>
        <a:ln>
          <a:noFill/>
        </a:ln>
      </dgm:spPr>
      <dgm:t>
        <a:bodyPr/>
        <a:lstStyle/>
        <a:p>
          <a:r>
            <a:rPr lang="en-US" b="0" dirty="0" smtClean="0">
              <a:solidFill>
                <a:schemeClr val="tx1"/>
              </a:solidFill>
              <a:latin typeface="Arial"/>
              <a:cs typeface="Arial"/>
            </a:rPr>
            <a:t>Catawba Valley Community College*</a:t>
          </a:r>
          <a:endParaRPr lang="en-US" b="0" dirty="0">
            <a:solidFill>
              <a:schemeClr val="tx1"/>
            </a:solidFill>
            <a:latin typeface="Arial"/>
            <a:cs typeface="Arial"/>
          </a:endParaRPr>
        </a:p>
      </dgm:t>
    </dgm:pt>
    <dgm:pt modelId="{F47654FB-B9C1-3044-9F59-766D60EC4C91}" type="parTrans" cxnId="{ECC6A863-532A-4A43-BF42-8C702D2E598C}">
      <dgm:prSet/>
      <dgm:spPr>
        <a:ln w="25400">
          <a:solidFill>
            <a:srgbClr val="52A29D"/>
          </a:solidFill>
        </a:ln>
      </dgm:spPr>
      <dgm:t>
        <a:bodyPr/>
        <a:lstStyle/>
        <a:p>
          <a:endParaRPr lang="en-US" b="1">
            <a:solidFill>
              <a:schemeClr val="tx1"/>
            </a:solidFill>
          </a:endParaRPr>
        </a:p>
      </dgm:t>
    </dgm:pt>
    <dgm:pt modelId="{563C7C94-2D2A-884C-A466-85CDE0B0D738}" type="sibTrans" cxnId="{ECC6A863-532A-4A43-BF42-8C702D2E598C}">
      <dgm:prSet/>
      <dgm:spPr/>
      <dgm:t>
        <a:bodyPr/>
        <a:lstStyle/>
        <a:p>
          <a:endParaRPr lang="en-US"/>
        </a:p>
      </dgm:t>
    </dgm:pt>
    <dgm:pt modelId="{11D1F51F-39A5-B140-B444-8AD501C77FB3}">
      <dgm:prSet phldrT="[Text]">
        <dgm:style>
          <a:lnRef idx="1">
            <a:schemeClr val="accent1"/>
          </a:lnRef>
          <a:fillRef idx="2">
            <a:schemeClr val="accent1"/>
          </a:fillRef>
          <a:effectRef idx="1">
            <a:schemeClr val="accent1"/>
          </a:effectRef>
          <a:fontRef idx="minor">
            <a:schemeClr val="dk1"/>
          </a:fontRef>
        </dgm:style>
      </dgm:prSet>
      <dgm:spPr>
        <a:solidFill>
          <a:srgbClr val="52A29D">
            <a:alpha val="25000"/>
          </a:srgbClr>
        </a:solidFill>
        <a:ln>
          <a:noFill/>
        </a:ln>
      </dgm:spPr>
      <dgm:t>
        <a:bodyPr/>
        <a:lstStyle/>
        <a:p>
          <a:r>
            <a:rPr lang="en-US" b="0" dirty="0" smtClean="0">
              <a:solidFill>
                <a:schemeClr val="tx1"/>
              </a:solidFill>
              <a:latin typeface="Arial"/>
              <a:cs typeface="Arial"/>
            </a:rPr>
            <a:t>Employers; Business and Industry</a:t>
          </a:r>
        </a:p>
      </dgm:t>
    </dgm:pt>
    <dgm:pt modelId="{96EA132D-DD9E-B94A-A8F0-5441345EDCF5}" type="parTrans" cxnId="{0242B093-7297-BF47-95BD-DE5130846764}">
      <dgm:prSet/>
      <dgm:spPr>
        <a:ln w="25400">
          <a:solidFill>
            <a:srgbClr val="52A29D"/>
          </a:solidFill>
        </a:ln>
      </dgm:spPr>
      <dgm:t>
        <a:bodyPr/>
        <a:lstStyle/>
        <a:p>
          <a:endParaRPr lang="en-US" b="1">
            <a:solidFill>
              <a:schemeClr val="tx1"/>
            </a:solidFill>
          </a:endParaRPr>
        </a:p>
      </dgm:t>
    </dgm:pt>
    <dgm:pt modelId="{12ED2991-58C9-6340-BC41-5455135A506A}" type="sibTrans" cxnId="{0242B093-7297-BF47-95BD-DE5130846764}">
      <dgm:prSet/>
      <dgm:spPr/>
      <dgm:t>
        <a:bodyPr/>
        <a:lstStyle/>
        <a:p>
          <a:endParaRPr lang="en-US"/>
        </a:p>
      </dgm:t>
    </dgm:pt>
    <dgm:pt modelId="{9CD6600D-915C-0448-94FE-9AF8618B87EF}">
      <dgm:prSet phldrT="[Text]">
        <dgm:style>
          <a:lnRef idx="1">
            <a:schemeClr val="accent1"/>
          </a:lnRef>
          <a:fillRef idx="2">
            <a:schemeClr val="accent1"/>
          </a:fillRef>
          <a:effectRef idx="1">
            <a:schemeClr val="accent1"/>
          </a:effectRef>
          <a:fontRef idx="minor">
            <a:schemeClr val="dk1"/>
          </a:fontRef>
        </dgm:style>
      </dgm:prSet>
      <dgm:spPr>
        <a:solidFill>
          <a:srgbClr val="52A29D">
            <a:alpha val="25000"/>
          </a:srgbClr>
        </a:solidFill>
        <a:ln>
          <a:noFill/>
        </a:ln>
      </dgm:spPr>
      <dgm:t>
        <a:bodyPr/>
        <a:lstStyle/>
        <a:p>
          <a:r>
            <a:rPr lang="en-US" b="0" dirty="0" smtClean="0">
              <a:solidFill>
                <a:schemeClr val="tx1"/>
              </a:solidFill>
              <a:latin typeface="Arial"/>
              <a:cs typeface="Arial"/>
            </a:rPr>
            <a:t>State and local government agencies</a:t>
          </a:r>
          <a:endParaRPr lang="en-US" b="0" dirty="0">
            <a:solidFill>
              <a:schemeClr val="tx1"/>
            </a:solidFill>
            <a:latin typeface="Arial"/>
            <a:cs typeface="Arial"/>
          </a:endParaRPr>
        </a:p>
      </dgm:t>
    </dgm:pt>
    <dgm:pt modelId="{8BB2C8E2-F8C5-6248-A357-D4276592DA9C}" type="parTrans" cxnId="{25A012F8-6370-1549-AE59-54FBD08AF485}">
      <dgm:prSet/>
      <dgm:spPr>
        <a:ln w="25400">
          <a:solidFill>
            <a:srgbClr val="52A29D"/>
          </a:solidFill>
        </a:ln>
      </dgm:spPr>
      <dgm:t>
        <a:bodyPr/>
        <a:lstStyle/>
        <a:p>
          <a:endParaRPr lang="en-US"/>
        </a:p>
      </dgm:t>
    </dgm:pt>
    <dgm:pt modelId="{E65D4FD4-51E1-2B46-8DCF-50406BE256F6}" type="sibTrans" cxnId="{25A012F8-6370-1549-AE59-54FBD08AF485}">
      <dgm:prSet/>
      <dgm:spPr/>
      <dgm:t>
        <a:bodyPr/>
        <a:lstStyle/>
        <a:p>
          <a:endParaRPr lang="en-US"/>
        </a:p>
      </dgm:t>
    </dgm:pt>
    <dgm:pt modelId="{8AAF4329-5BB3-DC45-87A0-D2C0DA8998F1}">
      <dgm:prSet phldrT="[Text]">
        <dgm:style>
          <a:lnRef idx="1">
            <a:schemeClr val="accent1"/>
          </a:lnRef>
          <a:fillRef idx="2">
            <a:schemeClr val="accent1"/>
          </a:fillRef>
          <a:effectRef idx="1">
            <a:schemeClr val="accent1"/>
          </a:effectRef>
          <a:fontRef idx="minor">
            <a:schemeClr val="dk1"/>
          </a:fontRef>
        </dgm:style>
      </dgm:prSet>
      <dgm:spPr>
        <a:solidFill>
          <a:srgbClr val="52A29D">
            <a:alpha val="25000"/>
          </a:srgbClr>
        </a:solidFill>
        <a:ln>
          <a:noFill/>
        </a:ln>
      </dgm:spPr>
      <dgm:t>
        <a:bodyPr/>
        <a:lstStyle/>
        <a:p>
          <a:r>
            <a:rPr lang="en-US" b="0" dirty="0" smtClean="0">
              <a:solidFill>
                <a:schemeClr val="tx1"/>
              </a:solidFill>
              <a:latin typeface="Arial"/>
              <a:cs typeface="Arial"/>
            </a:rPr>
            <a:t>K-12 Schools**</a:t>
          </a:r>
          <a:endParaRPr lang="en-US" b="0" dirty="0">
            <a:solidFill>
              <a:schemeClr val="tx1"/>
            </a:solidFill>
            <a:latin typeface="Arial"/>
            <a:cs typeface="Arial"/>
          </a:endParaRPr>
        </a:p>
      </dgm:t>
    </dgm:pt>
    <dgm:pt modelId="{FE323CFC-D3C6-DD4F-9467-33436BEFFB62}" type="parTrans" cxnId="{A31A4415-D66D-2149-A2A0-48A22EE70C9D}">
      <dgm:prSet/>
      <dgm:spPr>
        <a:ln w="25400">
          <a:solidFill>
            <a:srgbClr val="52A29D"/>
          </a:solidFill>
        </a:ln>
      </dgm:spPr>
      <dgm:t>
        <a:bodyPr/>
        <a:lstStyle/>
        <a:p>
          <a:endParaRPr lang="en-US"/>
        </a:p>
      </dgm:t>
    </dgm:pt>
    <dgm:pt modelId="{EDA326A6-0C84-DC49-8059-9631933565CE}" type="sibTrans" cxnId="{A31A4415-D66D-2149-A2A0-48A22EE70C9D}">
      <dgm:prSet/>
      <dgm:spPr/>
      <dgm:t>
        <a:bodyPr/>
        <a:lstStyle/>
        <a:p>
          <a:endParaRPr lang="en-US"/>
        </a:p>
      </dgm:t>
    </dgm:pt>
    <dgm:pt modelId="{DD9E8C38-171D-D24B-8A83-06232C0AEA63}">
      <dgm:prSet phldrT="[Text]">
        <dgm:style>
          <a:lnRef idx="1">
            <a:schemeClr val="accent1"/>
          </a:lnRef>
          <a:fillRef idx="2">
            <a:schemeClr val="accent1"/>
          </a:fillRef>
          <a:effectRef idx="1">
            <a:schemeClr val="accent1"/>
          </a:effectRef>
          <a:fontRef idx="minor">
            <a:schemeClr val="dk1"/>
          </a:fontRef>
        </dgm:style>
      </dgm:prSet>
      <dgm:spPr>
        <a:solidFill>
          <a:srgbClr val="52A29D"/>
        </a:solidFill>
        <a:ln>
          <a:noFill/>
        </a:ln>
      </dgm:spPr>
      <dgm:t>
        <a:bodyPr/>
        <a:lstStyle/>
        <a:p>
          <a:r>
            <a:rPr lang="en-US" b="1" dirty="0" smtClean="0">
              <a:solidFill>
                <a:schemeClr val="tx1"/>
              </a:solidFill>
              <a:latin typeface="Arial"/>
              <a:cs typeface="Arial"/>
            </a:rPr>
            <a:t>Education Matters Director</a:t>
          </a:r>
          <a:endParaRPr lang="en-US" b="1" dirty="0">
            <a:solidFill>
              <a:schemeClr val="tx1"/>
            </a:solidFill>
            <a:latin typeface="Arial"/>
            <a:cs typeface="Arial"/>
          </a:endParaRPr>
        </a:p>
      </dgm:t>
    </dgm:pt>
    <dgm:pt modelId="{70CFDC3A-CBAB-3C47-BAAA-393A86BFC7F5}" type="sibTrans" cxnId="{6E02A97D-A459-D74E-A2EA-DB4803397413}">
      <dgm:prSet/>
      <dgm:spPr/>
      <dgm:t>
        <a:bodyPr/>
        <a:lstStyle/>
        <a:p>
          <a:endParaRPr lang="en-US"/>
        </a:p>
      </dgm:t>
    </dgm:pt>
    <dgm:pt modelId="{D2F6FC98-2CFB-884A-B757-5A7163A41813}" type="parTrans" cxnId="{6E02A97D-A459-D74E-A2EA-DB4803397413}">
      <dgm:prSet/>
      <dgm:spPr/>
      <dgm:t>
        <a:bodyPr/>
        <a:lstStyle/>
        <a:p>
          <a:endParaRPr lang="en-US"/>
        </a:p>
      </dgm:t>
    </dgm:pt>
    <dgm:pt modelId="{C3D61118-AA2A-4E40-8353-D67491055483}" type="pres">
      <dgm:prSet presAssocID="{BC13E36E-9A43-FF4B-A63E-58616E7BBF58}" presName="cycle" presStyleCnt="0">
        <dgm:presLayoutVars>
          <dgm:chMax val="1"/>
          <dgm:dir/>
          <dgm:animLvl val="ctr"/>
          <dgm:resizeHandles val="exact"/>
        </dgm:presLayoutVars>
      </dgm:prSet>
      <dgm:spPr/>
      <dgm:t>
        <a:bodyPr/>
        <a:lstStyle/>
        <a:p>
          <a:endParaRPr lang="en-US"/>
        </a:p>
      </dgm:t>
    </dgm:pt>
    <dgm:pt modelId="{10F3806D-EBCD-8F41-996D-22E9E0C40BE3}" type="pres">
      <dgm:prSet presAssocID="{DD9E8C38-171D-D24B-8A83-06232C0AEA63}" presName="centerShape" presStyleLbl="node0" presStyleIdx="0" presStyleCnt="1"/>
      <dgm:spPr/>
      <dgm:t>
        <a:bodyPr/>
        <a:lstStyle/>
        <a:p>
          <a:endParaRPr lang="en-US"/>
        </a:p>
      </dgm:t>
    </dgm:pt>
    <dgm:pt modelId="{E8DF6E17-29E4-854E-ADB6-7F54BC3FF32F}" type="pres">
      <dgm:prSet presAssocID="{F47654FB-B9C1-3044-9F59-766D60EC4C91}" presName="Name9" presStyleLbl="parChTrans1D2" presStyleIdx="0" presStyleCnt="4"/>
      <dgm:spPr/>
      <dgm:t>
        <a:bodyPr/>
        <a:lstStyle/>
        <a:p>
          <a:endParaRPr lang="en-US"/>
        </a:p>
      </dgm:t>
    </dgm:pt>
    <dgm:pt modelId="{9E903A93-BCAD-7641-8C9F-9C41D6853C3E}" type="pres">
      <dgm:prSet presAssocID="{F47654FB-B9C1-3044-9F59-766D60EC4C91}" presName="connTx" presStyleLbl="parChTrans1D2" presStyleIdx="0" presStyleCnt="4"/>
      <dgm:spPr/>
      <dgm:t>
        <a:bodyPr/>
        <a:lstStyle/>
        <a:p>
          <a:endParaRPr lang="en-US"/>
        </a:p>
      </dgm:t>
    </dgm:pt>
    <dgm:pt modelId="{75898037-635A-0142-8632-BDA89C785B9D}" type="pres">
      <dgm:prSet presAssocID="{D90F97AF-82AF-9544-BD55-ECBE02BBA573}" presName="node" presStyleLbl="node1" presStyleIdx="0" presStyleCnt="4" custRadScaleRad="101102">
        <dgm:presLayoutVars>
          <dgm:bulletEnabled val="1"/>
        </dgm:presLayoutVars>
      </dgm:prSet>
      <dgm:spPr/>
      <dgm:t>
        <a:bodyPr/>
        <a:lstStyle/>
        <a:p>
          <a:endParaRPr lang="en-US"/>
        </a:p>
      </dgm:t>
    </dgm:pt>
    <dgm:pt modelId="{09D6E3C7-7B7B-0247-8308-62F7ED538FBE}" type="pres">
      <dgm:prSet presAssocID="{FE323CFC-D3C6-DD4F-9467-33436BEFFB62}" presName="Name9" presStyleLbl="parChTrans1D2" presStyleIdx="1" presStyleCnt="4"/>
      <dgm:spPr/>
      <dgm:t>
        <a:bodyPr/>
        <a:lstStyle/>
        <a:p>
          <a:endParaRPr lang="en-US"/>
        </a:p>
      </dgm:t>
    </dgm:pt>
    <dgm:pt modelId="{46257C04-B8D5-C24D-AF14-411B30F058AA}" type="pres">
      <dgm:prSet presAssocID="{FE323CFC-D3C6-DD4F-9467-33436BEFFB62}" presName="connTx" presStyleLbl="parChTrans1D2" presStyleIdx="1" presStyleCnt="4"/>
      <dgm:spPr/>
      <dgm:t>
        <a:bodyPr/>
        <a:lstStyle/>
        <a:p>
          <a:endParaRPr lang="en-US"/>
        </a:p>
      </dgm:t>
    </dgm:pt>
    <dgm:pt modelId="{EB71A24C-554A-D845-B923-33086AA014A2}" type="pres">
      <dgm:prSet presAssocID="{8AAF4329-5BB3-DC45-87A0-D2C0DA8998F1}" presName="node" presStyleLbl="node1" presStyleIdx="1" presStyleCnt="4">
        <dgm:presLayoutVars>
          <dgm:bulletEnabled val="1"/>
        </dgm:presLayoutVars>
      </dgm:prSet>
      <dgm:spPr/>
      <dgm:t>
        <a:bodyPr/>
        <a:lstStyle/>
        <a:p>
          <a:endParaRPr lang="en-US"/>
        </a:p>
      </dgm:t>
    </dgm:pt>
    <dgm:pt modelId="{CB89F567-15DA-5A46-8A8E-12EC908EB8E5}" type="pres">
      <dgm:prSet presAssocID="{96EA132D-DD9E-B94A-A8F0-5441345EDCF5}" presName="Name9" presStyleLbl="parChTrans1D2" presStyleIdx="2" presStyleCnt="4"/>
      <dgm:spPr/>
      <dgm:t>
        <a:bodyPr/>
        <a:lstStyle/>
        <a:p>
          <a:endParaRPr lang="en-US"/>
        </a:p>
      </dgm:t>
    </dgm:pt>
    <dgm:pt modelId="{3857A9B5-B5F4-204F-8FA2-13C3C54AF89A}" type="pres">
      <dgm:prSet presAssocID="{96EA132D-DD9E-B94A-A8F0-5441345EDCF5}" presName="connTx" presStyleLbl="parChTrans1D2" presStyleIdx="2" presStyleCnt="4"/>
      <dgm:spPr/>
      <dgm:t>
        <a:bodyPr/>
        <a:lstStyle/>
        <a:p>
          <a:endParaRPr lang="en-US"/>
        </a:p>
      </dgm:t>
    </dgm:pt>
    <dgm:pt modelId="{E6D1E201-0204-6740-92FE-C5D79F0054E8}" type="pres">
      <dgm:prSet presAssocID="{11D1F51F-39A5-B140-B444-8AD501C77FB3}" presName="node" presStyleLbl="node1" presStyleIdx="2" presStyleCnt="4">
        <dgm:presLayoutVars>
          <dgm:bulletEnabled val="1"/>
        </dgm:presLayoutVars>
      </dgm:prSet>
      <dgm:spPr/>
      <dgm:t>
        <a:bodyPr/>
        <a:lstStyle/>
        <a:p>
          <a:endParaRPr lang="en-US"/>
        </a:p>
      </dgm:t>
    </dgm:pt>
    <dgm:pt modelId="{3F58C28B-13C3-0F46-BA75-8DF8A093D6CC}" type="pres">
      <dgm:prSet presAssocID="{8BB2C8E2-F8C5-6248-A357-D4276592DA9C}" presName="Name9" presStyleLbl="parChTrans1D2" presStyleIdx="3" presStyleCnt="4"/>
      <dgm:spPr/>
      <dgm:t>
        <a:bodyPr/>
        <a:lstStyle/>
        <a:p>
          <a:endParaRPr lang="en-US"/>
        </a:p>
      </dgm:t>
    </dgm:pt>
    <dgm:pt modelId="{D3BA2187-4D93-1341-9DCD-8A7B875FCFAA}" type="pres">
      <dgm:prSet presAssocID="{8BB2C8E2-F8C5-6248-A357-D4276592DA9C}" presName="connTx" presStyleLbl="parChTrans1D2" presStyleIdx="3" presStyleCnt="4"/>
      <dgm:spPr/>
      <dgm:t>
        <a:bodyPr/>
        <a:lstStyle/>
        <a:p>
          <a:endParaRPr lang="en-US"/>
        </a:p>
      </dgm:t>
    </dgm:pt>
    <dgm:pt modelId="{E6B6AD7A-1F4E-1D45-82B5-1479522FD183}" type="pres">
      <dgm:prSet presAssocID="{9CD6600D-915C-0448-94FE-9AF8618B87EF}" presName="node" presStyleLbl="node1" presStyleIdx="3" presStyleCnt="4">
        <dgm:presLayoutVars>
          <dgm:bulletEnabled val="1"/>
        </dgm:presLayoutVars>
      </dgm:prSet>
      <dgm:spPr/>
      <dgm:t>
        <a:bodyPr/>
        <a:lstStyle/>
        <a:p>
          <a:endParaRPr lang="en-US"/>
        </a:p>
      </dgm:t>
    </dgm:pt>
  </dgm:ptLst>
  <dgm:cxnLst>
    <dgm:cxn modelId="{0242B093-7297-BF47-95BD-DE5130846764}" srcId="{DD9E8C38-171D-D24B-8A83-06232C0AEA63}" destId="{11D1F51F-39A5-B140-B444-8AD501C77FB3}" srcOrd="2" destOrd="0" parTransId="{96EA132D-DD9E-B94A-A8F0-5441345EDCF5}" sibTransId="{12ED2991-58C9-6340-BC41-5455135A506A}"/>
    <dgm:cxn modelId="{ECC6A863-532A-4A43-BF42-8C702D2E598C}" srcId="{DD9E8C38-171D-D24B-8A83-06232C0AEA63}" destId="{D90F97AF-82AF-9544-BD55-ECBE02BBA573}" srcOrd="0" destOrd="0" parTransId="{F47654FB-B9C1-3044-9F59-766D60EC4C91}" sibTransId="{563C7C94-2D2A-884C-A466-85CDE0B0D738}"/>
    <dgm:cxn modelId="{59C8C085-E791-BC45-8694-FA2F640E045F}" type="presOf" srcId="{8AAF4329-5BB3-DC45-87A0-D2C0DA8998F1}" destId="{EB71A24C-554A-D845-B923-33086AA014A2}" srcOrd="0" destOrd="0" presId="urn:microsoft.com/office/officeart/2005/8/layout/radial1"/>
    <dgm:cxn modelId="{2370B042-3DD5-5846-8CE1-4725432DDCCB}" type="presOf" srcId="{DD9E8C38-171D-D24B-8A83-06232C0AEA63}" destId="{10F3806D-EBCD-8F41-996D-22E9E0C40BE3}" srcOrd="0" destOrd="0" presId="urn:microsoft.com/office/officeart/2005/8/layout/radial1"/>
    <dgm:cxn modelId="{B0A9BBAC-2DD3-484E-8732-7C4F4F35B662}" type="presOf" srcId="{F47654FB-B9C1-3044-9F59-766D60EC4C91}" destId="{E8DF6E17-29E4-854E-ADB6-7F54BC3FF32F}" srcOrd="0" destOrd="0" presId="urn:microsoft.com/office/officeart/2005/8/layout/radial1"/>
    <dgm:cxn modelId="{8D09C047-C0D1-4D49-AB94-D9FEDB1BACB6}" type="presOf" srcId="{FE323CFC-D3C6-DD4F-9467-33436BEFFB62}" destId="{09D6E3C7-7B7B-0247-8308-62F7ED538FBE}" srcOrd="0" destOrd="0" presId="urn:microsoft.com/office/officeart/2005/8/layout/radial1"/>
    <dgm:cxn modelId="{37890051-4ABE-0642-9162-BCEC6EAE876F}" type="presOf" srcId="{9CD6600D-915C-0448-94FE-9AF8618B87EF}" destId="{E6B6AD7A-1F4E-1D45-82B5-1479522FD183}" srcOrd="0" destOrd="0" presId="urn:microsoft.com/office/officeart/2005/8/layout/radial1"/>
    <dgm:cxn modelId="{37DB06C4-3F4B-F74E-82D9-49F76041EF85}" type="presOf" srcId="{96EA132D-DD9E-B94A-A8F0-5441345EDCF5}" destId="{3857A9B5-B5F4-204F-8FA2-13C3C54AF89A}" srcOrd="1" destOrd="0" presId="urn:microsoft.com/office/officeart/2005/8/layout/radial1"/>
    <dgm:cxn modelId="{A31A4415-D66D-2149-A2A0-48A22EE70C9D}" srcId="{DD9E8C38-171D-D24B-8A83-06232C0AEA63}" destId="{8AAF4329-5BB3-DC45-87A0-D2C0DA8998F1}" srcOrd="1" destOrd="0" parTransId="{FE323CFC-D3C6-DD4F-9467-33436BEFFB62}" sibTransId="{EDA326A6-0C84-DC49-8059-9631933565CE}"/>
    <dgm:cxn modelId="{7D321254-29E4-6C4D-BBBA-82CBFAB75E8A}" type="presOf" srcId="{FE323CFC-D3C6-DD4F-9467-33436BEFFB62}" destId="{46257C04-B8D5-C24D-AF14-411B30F058AA}" srcOrd="1" destOrd="0" presId="urn:microsoft.com/office/officeart/2005/8/layout/radial1"/>
    <dgm:cxn modelId="{9E8F3026-959E-694E-B3EC-4A8977C175C0}" type="presOf" srcId="{BC13E36E-9A43-FF4B-A63E-58616E7BBF58}" destId="{C3D61118-AA2A-4E40-8353-D67491055483}" srcOrd="0" destOrd="0" presId="urn:microsoft.com/office/officeart/2005/8/layout/radial1"/>
    <dgm:cxn modelId="{EBEB28BB-60B7-0440-BBB9-E3DE3EF41F60}" type="presOf" srcId="{11D1F51F-39A5-B140-B444-8AD501C77FB3}" destId="{E6D1E201-0204-6740-92FE-C5D79F0054E8}" srcOrd="0" destOrd="0" presId="urn:microsoft.com/office/officeart/2005/8/layout/radial1"/>
    <dgm:cxn modelId="{B716E68F-2842-7A4A-A023-12A864CE89CC}" type="presOf" srcId="{8BB2C8E2-F8C5-6248-A357-D4276592DA9C}" destId="{D3BA2187-4D93-1341-9DCD-8A7B875FCFAA}" srcOrd="1" destOrd="0" presId="urn:microsoft.com/office/officeart/2005/8/layout/radial1"/>
    <dgm:cxn modelId="{31E01CB7-6383-814D-B013-DB0906317376}" type="presOf" srcId="{8BB2C8E2-F8C5-6248-A357-D4276592DA9C}" destId="{3F58C28B-13C3-0F46-BA75-8DF8A093D6CC}" srcOrd="0" destOrd="0" presId="urn:microsoft.com/office/officeart/2005/8/layout/radial1"/>
    <dgm:cxn modelId="{6E02A97D-A459-D74E-A2EA-DB4803397413}" srcId="{BC13E36E-9A43-FF4B-A63E-58616E7BBF58}" destId="{DD9E8C38-171D-D24B-8A83-06232C0AEA63}" srcOrd="0" destOrd="0" parTransId="{D2F6FC98-2CFB-884A-B757-5A7163A41813}" sibTransId="{70CFDC3A-CBAB-3C47-BAAA-393A86BFC7F5}"/>
    <dgm:cxn modelId="{783BC4F7-F6C6-124B-9D5F-9DB8D23D5C7B}" type="presOf" srcId="{D90F97AF-82AF-9544-BD55-ECBE02BBA573}" destId="{75898037-635A-0142-8632-BDA89C785B9D}" srcOrd="0" destOrd="0" presId="urn:microsoft.com/office/officeart/2005/8/layout/radial1"/>
    <dgm:cxn modelId="{25A012F8-6370-1549-AE59-54FBD08AF485}" srcId="{DD9E8C38-171D-D24B-8A83-06232C0AEA63}" destId="{9CD6600D-915C-0448-94FE-9AF8618B87EF}" srcOrd="3" destOrd="0" parTransId="{8BB2C8E2-F8C5-6248-A357-D4276592DA9C}" sibTransId="{E65D4FD4-51E1-2B46-8DCF-50406BE256F6}"/>
    <dgm:cxn modelId="{2178AED8-019C-BF4D-9379-DAD10EF587C1}" type="presOf" srcId="{F47654FB-B9C1-3044-9F59-766D60EC4C91}" destId="{9E903A93-BCAD-7641-8C9F-9C41D6853C3E}" srcOrd="1" destOrd="0" presId="urn:microsoft.com/office/officeart/2005/8/layout/radial1"/>
    <dgm:cxn modelId="{A47F8BB2-7E32-6F4A-9349-58BE5F4C53F0}" type="presOf" srcId="{96EA132D-DD9E-B94A-A8F0-5441345EDCF5}" destId="{CB89F567-15DA-5A46-8A8E-12EC908EB8E5}" srcOrd="0" destOrd="0" presId="urn:microsoft.com/office/officeart/2005/8/layout/radial1"/>
    <dgm:cxn modelId="{033552C8-3080-5E4E-8E08-961CB50A10AE}" type="presParOf" srcId="{C3D61118-AA2A-4E40-8353-D67491055483}" destId="{10F3806D-EBCD-8F41-996D-22E9E0C40BE3}" srcOrd="0" destOrd="0" presId="urn:microsoft.com/office/officeart/2005/8/layout/radial1"/>
    <dgm:cxn modelId="{0C4EF09F-84F9-604B-953C-C9240D1EB620}" type="presParOf" srcId="{C3D61118-AA2A-4E40-8353-D67491055483}" destId="{E8DF6E17-29E4-854E-ADB6-7F54BC3FF32F}" srcOrd="1" destOrd="0" presId="urn:microsoft.com/office/officeart/2005/8/layout/radial1"/>
    <dgm:cxn modelId="{10CCF3B6-566D-2F47-8C31-C3E96E00F82F}" type="presParOf" srcId="{E8DF6E17-29E4-854E-ADB6-7F54BC3FF32F}" destId="{9E903A93-BCAD-7641-8C9F-9C41D6853C3E}" srcOrd="0" destOrd="0" presId="urn:microsoft.com/office/officeart/2005/8/layout/radial1"/>
    <dgm:cxn modelId="{CD68E4E6-38D5-FA4D-BEC3-6E74334BF14B}" type="presParOf" srcId="{C3D61118-AA2A-4E40-8353-D67491055483}" destId="{75898037-635A-0142-8632-BDA89C785B9D}" srcOrd="2" destOrd="0" presId="urn:microsoft.com/office/officeart/2005/8/layout/radial1"/>
    <dgm:cxn modelId="{76001995-F66F-7C4C-9D16-D2A8B0092674}" type="presParOf" srcId="{C3D61118-AA2A-4E40-8353-D67491055483}" destId="{09D6E3C7-7B7B-0247-8308-62F7ED538FBE}" srcOrd="3" destOrd="0" presId="urn:microsoft.com/office/officeart/2005/8/layout/radial1"/>
    <dgm:cxn modelId="{A66246A1-E52B-2447-92C4-7C4F59D92E73}" type="presParOf" srcId="{09D6E3C7-7B7B-0247-8308-62F7ED538FBE}" destId="{46257C04-B8D5-C24D-AF14-411B30F058AA}" srcOrd="0" destOrd="0" presId="urn:microsoft.com/office/officeart/2005/8/layout/radial1"/>
    <dgm:cxn modelId="{2D10ED98-26D4-8945-9661-5C5E14758F07}" type="presParOf" srcId="{C3D61118-AA2A-4E40-8353-D67491055483}" destId="{EB71A24C-554A-D845-B923-33086AA014A2}" srcOrd="4" destOrd="0" presId="urn:microsoft.com/office/officeart/2005/8/layout/radial1"/>
    <dgm:cxn modelId="{6F25327A-0F60-E14C-A386-CBF3C98FBF7E}" type="presParOf" srcId="{C3D61118-AA2A-4E40-8353-D67491055483}" destId="{CB89F567-15DA-5A46-8A8E-12EC908EB8E5}" srcOrd="5" destOrd="0" presId="urn:microsoft.com/office/officeart/2005/8/layout/radial1"/>
    <dgm:cxn modelId="{A9853AD0-330C-3D47-949C-0E1C5EC2FF81}" type="presParOf" srcId="{CB89F567-15DA-5A46-8A8E-12EC908EB8E5}" destId="{3857A9B5-B5F4-204F-8FA2-13C3C54AF89A}" srcOrd="0" destOrd="0" presId="urn:microsoft.com/office/officeart/2005/8/layout/radial1"/>
    <dgm:cxn modelId="{72232D20-2215-544D-A504-52A53F777AE8}" type="presParOf" srcId="{C3D61118-AA2A-4E40-8353-D67491055483}" destId="{E6D1E201-0204-6740-92FE-C5D79F0054E8}" srcOrd="6" destOrd="0" presId="urn:microsoft.com/office/officeart/2005/8/layout/radial1"/>
    <dgm:cxn modelId="{D7808AC1-116B-7043-96F4-813F2FE6616C}" type="presParOf" srcId="{C3D61118-AA2A-4E40-8353-D67491055483}" destId="{3F58C28B-13C3-0F46-BA75-8DF8A093D6CC}" srcOrd="7" destOrd="0" presId="urn:microsoft.com/office/officeart/2005/8/layout/radial1"/>
    <dgm:cxn modelId="{CC93E157-32C3-214B-A323-088561AB5CD2}" type="presParOf" srcId="{3F58C28B-13C3-0F46-BA75-8DF8A093D6CC}" destId="{D3BA2187-4D93-1341-9DCD-8A7B875FCFAA}" srcOrd="0" destOrd="0" presId="urn:microsoft.com/office/officeart/2005/8/layout/radial1"/>
    <dgm:cxn modelId="{805EC450-1F89-4749-A1DA-2C254FDB5FDE}" type="presParOf" srcId="{C3D61118-AA2A-4E40-8353-D67491055483}" destId="{E6B6AD7A-1F4E-1D45-82B5-1479522FD18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EF8862-649A-A249-B338-ECF06308ED08}"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5105419B-622E-B04A-AAED-0EB6FE2CC1F8}">
      <dgm:prSet phldrT="[Text]"/>
      <dgm:spPr>
        <a:solidFill>
          <a:srgbClr val="52A29D"/>
        </a:solidFill>
      </dgm:spPr>
      <dgm:t>
        <a:bodyPr/>
        <a:lstStyle/>
        <a:p>
          <a:r>
            <a:rPr lang="en-US" b="1" dirty="0" smtClean="0">
              <a:solidFill>
                <a:schemeClr val="tx1"/>
              </a:solidFill>
            </a:rPr>
            <a:t>Executive Director</a:t>
          </a:r>
          <a:endParaRPr lang="en-US" b="1" dirty="0">
            <a:solidFill>
              <a:schemeClr val="tx1"/>
            </a:solidFill>
          </a:endParaRPr>
        </a:p>
      </dgm:t>
    </dgm:pt>
    <dgm:pt modelId="{93F5888F-3955-164D-AA9A-AA83451BF929}" type="parTrans" cxnId="{34E2A145-7FA6-B146-A05E-257944D51CE2}">
      <dgm:prSet/>
      <dgm:spPr/>
      <dgm:t>
        <a:bodyPr/>
        <a:lstStyle/>
        <a:p>
          <a:endParaRPr lang="en-US"/>
        </a:p>
      </dgm:t>
    </dgm:pt>
    <dgm:pt modelId="{6D7F0170-0C99-AD46-8375-985F2A4E6FD5}" type="sibTrans" cxnId="{34E2A145-7FA6-B146-A05E-257944D51CE2}">
      <dgm:prSet/>
      <dgm:spPr/>
      <dgm:t>
        <a:bodyPr/>
        <a:lstStyle/>
        <a:p>
          <a:endParaRPr lang="en-US" dirty="0"/>
        </a:p>
      </dgm:t>
    </dgm:pt>
    <dgm:pt modelId="{70CB82FA-A2EF-C64A-A4C4-72210165181B}">
      <dgm:prSet phldrT="[Text]"/>
      <dgm:spPr>
        <a:solidFill>
          <a:srgbClr val="52A29D"/>
        </a:solidFill>
      </dgm:spPr>
      <dgm:t>
        <a:bodyPr/>
        <a:lstStyle/>
        <a:p>
          <a:r>
            <a:rPr lang="en-US" b="1" dirty="0" smtClean="0">
              <a:solidFill>
                <a:schemeClr val="tx1"/>
              </a:solidFill>
            </a:rPr>
            <a:t>Researcher</a:t>
          </a:r>
          <a:endParaRPr lang="en-US" b="1" dirty="0">
            <a:solidFill>
              <a:schemeClr val="tx1"/>
            </a:solidFill>
          </a:endParaRPr>
        </a:p>
      </dgm:t>
    </dgm:pt>
    <dgm:pt modelId="{F7EE832F-29D3-F74A-9FF4-AFD1BA2D1D3F}" type="parTrans" cxnId="{DD6C5AB4-BA6F-2D4A-A97E-EDB686672D64}">
      <dgm:prSet/>
      <dgm:spPr/>
      <dgm:t>
        <a:bodyPr/>
        <a:lstStyle/>
        <a:p>
          <a:endParaRPr lang="en-US"/>
        </a:p>
      </dgm:t>
    </dgm:pt>
    <dgm:pt modelId="{80E86808-844D-FC40-8216-5888B8A59900}" type="sibTrans" cxnId="{DD6C5AB4-BA6F-2D4A-A97E-EDB686672D64}">
      <dgm:prSet/>
      <dgm:spPr/>
      <dgm:t>
        <a:bodyPr/>
        <a:lstStyle/>
        <a:p>
          <a:endParaRPr lang="en-US"/>
        </a:p>
      </dgm:t>
    </dgm:pt>
    <dgm:pt modelId="{AF28AB1C-4EFC-2245-8AFA-658622D613B5}">
      <dgm:prSet phldrT="[Text]"/>
      <dgm:spPr>
        <a:solidFill>
          <a:srgbClr val="52A29D"/>
        </a:solidFill>
      </dgm:spPr>
      <dgm:t>
        <a:bodyPr/>
        <a:lstStyle/>
        <a:p>
          <a:r>
            <a:rPr lang="en-US" b="1" dirty="0" smtClean="0">
              <a:solidFill>
                <a:schemeClr val="tx1"/>
              </a:solidFill>
            </a:rPr>
            <a:t>Work-Based Learning Director </a:t>
          </a:r>
          <a:endParaRPr lang="en-US" b="1" dirty="0">
            <a:solidFill>
              <a:schemeClr val="tx1"/>
            </a:solidFill>
          </a:endParaRPr>
        </a:p>
      </dgm:t>
    </dgm:pt>
    <dgm:pt modelId="{EBDBACBA-D6F2-9948-B2B5-7CF0BFF1E2BC}" type="parTrans" cxnId="{F9793CA5-3CC2-F54F-A739-181BBE0491AC}">
      <dgm:prSet/>
      <dgm:spPr/>
      <dgm:t>
        <a:bodyPr/>
        <a:lstStyle/>
        <a:p>
          <a:endParaRPr lang="en-US"/>
        </a:p>
      </dgm:t>
    </dgm:pt>
    <dgm:pt modelId="{B01DC160-9BD6-164F-9049-124CA213D088}" type="sibTrans" cxnId="{F9793CA5-3CC2-F54F-A739-181BBE0491AC}">
      <dgm:prSet/>
      <dgm:spPr/>
      <dgm:t>
        <a:bodyPr/>
        <a:lstStyle/>
        <a:p>
          <a:endParaRPr lang="en-US"/>
        </a:p>
      </dgm:t>
    </dgm:pt>
    <dgm:pt modelId="{3529D9A7-0807-9648-971B-3037FD15EB4F}">
      <dgm:prSet custT="1"/>
      <dgm:spPr>
        <a:ln w="25400">
          <a:solidFill>
            <a:srgbClr val="52A29D"/>
          </a:solidFill>
        </a:ln>
      </dgm:spPr>
      <dgm:t>
        <a:bodyPr/>
        <a:lstStyle/>
        <a:p>
          <a:r>
            <a:rPr lang="en-US" sz="1000" dirty="0" smtClean="0">
              <a:latin typeface="Calibri"/>
              <a:cs typeface="Arial"/>
            </a:rPr>
            <a:t>Metrics, labor market analyses </a:t>
          </a:r>
          <a:br>
            <a:rPr lang="en-US" sz="1000" dirty="0" smtClean="0">
              <a:latin typeface="Calibri"/>
              <a:cs typeface="Arial"/>
            </a:rPr>
          </a:br>
          <a:r>
            <a:rPr lang="en-US" sz="1000" dirty="0" smtClean="0">
              <a:latin typeface="Calibri"/>
              <a:cs typeface="Arial"/>
            </a:rPr>
            <a:t>and surveys, goal setting, evaluation</a:t>
          </a:r>
          <a:endParaRPr lang="en-US" sz="1000" dirty="0">
            <a:latin typeface="Calibri"/>
            <a:cs typeface="Arial"/>
          </a:endParaRPr>
        </a:p>
      </dgm:t>
    </dgm:pt>
    <dgm:pt modelId="{C9800C86-FB00-C443-8073-28441F5D39D3}" type="parTrans" cxnId="{C51B9007-2992-E74B-A26A-48D5950D5A61}">
      <dgm:prSet/>
      <dgm:spPr>
        <a:ln w="12700">
          <a:solidFill>
            <a:srgbClr val="52A29D"/>
          </a:solidFill>
        </a:ln>
      </dgm:spPr>
      <dgm:t>
        <a:bodyPr/>
        <a:lstStyle/>
        <a:p>
          <a:endParaRPr lang="en-US"/>
        </a:p>
      </dgm:t>
    </dgm:pt>
    <dgm:pt modelId="{0010B3A6-250F-B04F-B9FA-4220095D2DB4}" type="sibTrans" cxnId="{C51B9007-2992-E74B-A26A-48D5950D5A61}">
      <dgm:prSet/>
      <dgm:spPr/>
      <dgm:t>
        <a:bodyPr/>
        <a:lstStyle/>
        <a:p>
          <a:endParaRPr lang="en-US"/>
        </a:p>
      </dgm:t>
    </dgm:pt>
    <dgm:pt modelId="{A236763D-5267-8843-AA95-B262597C17B8}">
      <dgm:prSet custT="1"/>
      <dgm:spPr>
        <a:ln w="25400">
          <a:solidFill>
            <a:srgbClr val="52A29D"/>
          </a:solidFill>
        </a:ln>
      </dgm:spPr>
      <dgm:t>
        <a:bodyPr/>
        <a:lstStyle/>
        <a:p>
          <a:r>
            <a:rPr lang="en-US" sz="1000" dirty="0" smtClean="0">
              <a:latin typeface="Calibri"/>
              <a:cs typeface="Arial"/>
            </a:rPr>
            <a:t>Interface with community and stakeholders, public engagement, partnerships, development</a:t>
          </a:r>
          <a:endParaRPr lang="en-US" sz="1000" dirty="0">
            <a:latin typeface="Calibri"/>
            <a:cs typeface="Arial"/>
          </a:endParaRPr>
        </a:p>
      </dgm:t>
    </dgm:pt>
    <dgm:pt modelId="{46C8C7E7-B568-2146-83D5-ECBBD82D8CF2}" type="sibTrans" cxnId="{44BDBC21-5345-DC40-84AB-B1AE9D921AAA}">
      <dgm:prSet/>
      <dgm:spPr/>
      <dgm:t>
        <a:bodyPr/>
        <a:lstStyle/>
        <a:p>
          <a:endParaRPr lang="en-US"/>
        </a:p>
      </dgm:t>
    </dgm:pt>
    <dgm:pt modelId="{4B529B2D-8BA9-754D-873C-318038800B27}" type="parTrans" cxnId="{44BDBC21-5345-DC40-84AB-B1AE9D921AAA}">
      <dgm:prSet/>
      <dgm:spPr>
        <a:ln w="12700">
          <a:solidFill>
            <a:srgbClr val="52A29D"/>
          </a:solidFill>
        </a:ln>
      </dgm:spPr>
      <dgm:t>
        <a:bodyPr/>
        <a:lstStyle/>
        <a:p>
          <a:endParaRPr lang="en-US"/>
        </a:p>
      </dgm:t>
    </dgm:pt>
    <dgm:pt modelId="{2A6CAF7C-1093-EB49-BCF2-4A2E6DD92AB5}">
      <dgm:prSet phldrT="[Text]" custT="1"/>
      <dgm:spPr>
        <a:ln w="25400">
          <a:solidFill>
            <a:srgbClr val="52A29D"/>
          </a:solidFill>
        </a:ln>
      </dgm:spPr>
      <dgm:t>
        <a:bodyPr/>
        <a:lstStyle/>
        <a:p>
          <a:r>
            <a:rPr lang="en-US" sz="1000" dirty="0" smtClean="0">
              <a:latin typeface="Calibri"/>
              <a:cs typeface="Arial"/>
            </a:rPr>
            <a:t>Direct all school-based Career Specialists and sector-specific Account Managers of employer relationships</a:t>
          </a:r>
          <a:endParaRPr lang="en-US" sz="1000" dirty="0">
            <a:latin typeface="Calibri"/>
            <a:cs typeface="Arial"/>
          </a:endParaRPr>
        </a:p>
      </dgm:t>
    </dgm:pt>
    <dgm:pt modelId="{BAEA40C1-56C8-9048-841A-19D820969555}" type="parTrans" cxnId="{E57DD4ED-30E6-7D4F-AE81-C25391D68F51}">
      <dgm:prSet/>
      <dgm:spPr>
        <a:ln w="12700">
          <a:solidFill>
            <a:srgbClr val="52A29D"/>
          </a:solidFill>
        </a:ln>
      </dgm:spPr>
      <dgm:t>
        <a:bodyPr/>
        <a:lstStyle/>
        <a:p>
          <a:endParaRPr lang="en-US"/>
        </a:p>
      </dgm:t>
    </dgm:pt>
    <dgm:pt modelId="{677EF86E-D621-2C4A-A976-E0762CF50E1C}" type="sibTrans" cxnId="{E57DD4ED-30E6-7D4F-AE81-C25391D68F51}">
      <dgm:prSet/>
      <dgm:spPr/>
      <dgm:t>
        <a:bodyPr/>
        <a:lstStyle/>
        <a:p>
          <a:endParaRPr lang="en-US"/>
        </a:p>
      </dgm:t>
    </dgm:pt>
    <dgm:pt modelId="{26257AF7-DBEB-184A-A53D-64CFBD895B9B}">
      <dgm:prSet phldrT="[Text]"/>
      <dgm:spPr>
        <a:solidFill>
          <a:srgbClr val="52A29D"/>
        </a:solidFill>
      </dgm:spPr>
      <dgm:t>
        <a:bodyPr/>
        <a:lstStyle/>
        <a:p>
          <a:r>
            <a:rPr lang="en-US" b="1" dirty="0" smtClean="0">
              <a:solidFill>
                <a:schemeClr val="tx1"/>
              </a:solidFill>
            </a:rPr>
            <a:t>Career Specialists and Account Managers</a:t>
          </a:r>
          <a:endParaRPr lang="en-US" b="1" dirty="0">
            <a:solidFill>
              <a:schemeClr val="tx1"/>
            </a:solidFill>
          </a:endParaRPr>
        </a:p>
      </dgm:t>
    </dgm:pt>
    <dgm:pt modelId="{6421CD2D-9EA4-0941-AF04-0679630D1245}" type="parTrans" cxnId="{77D33380-F761-9F4B-94E7-80B0A563DB32}">
      <dgm:prSet/>
      <dgm:spPr/>
      <dgm:t>
        <a:bodyPr/>
        <a:lstStyle/>
        <a:p>
          <a:endParaRPr lang="en-US"/>
        </a:p>
      </dgm:t>
    </dgm:pt>
    <dgm:pt modelId="{454B7A70-08F4-EF4D-97C0-3CE546C41369}" type="sibTrans" cxnId="{77D33380-F761-9F4B-94E7-80B0A563DB32}">
      <dgm:prSet/>
      <dgm:spPr/>
      <dgm:t>
        <a:bodyPr/>
        <a:lstStyle/>
        <a:p>
          <a:endParaRPr lang="en-US"/>
        </a:p>
      </dgm:t>
    </dgm:pt>
    <dgm:pt modelId="{3203CE31-14B0-0841-9994-39416A3B0168}">
      <dgm:prSet phldrT="[Text]" custT="1"/>
      <dgm:spPr>
        <a:ln w="25400">
          <a:solidFill>
            <a:srgbClr val="52A29D"/>
          </a:solidFill>
        </a:ln>
      </dgm:spPr>
      <dgm:t>
        <a:bodyPr/>
        <a:lstStyle/>
        <a:p>
          <a:r>
            <a:rPr lang="en-US" sz="1000" dirty="0" smtClean="0">
              <a:latin typeface="Calibri"/>
            </a:rPr>
            <a:t>Manage employer relationships and work-based learning placements</a:t>
          </a:r>
          <a:endParaRPr lang="en-US" sz="1000" dirty="0">
            <a:latin typeface="Calibri"/>
          </a:endParaRPr>
        </a:p>
      </dgm:t>
    </dgm:pt>
    <dgm:pt modelId="{0A02AFDC-1CEA-BC4C-A972-B16EA52DF64E}" type="parTrans" cxnId="{EF7E4C9E-FDF7-E245-B3F6-FFD241DCF5EB}">
      <dgm:prSet/>
      <dgm:spPr>
        <a:ln w="12700">
          <a:solidFill>
            <a:srgbClr val="52A29D"/>
          </a:solidFill>
        </a:ln>
      </dgm:spPr>
      <dgm:t>
        <a:bodyPr/>
        <a:lstStyle/>
        <a:p>
          <a:endParaRPr lang="en-US"/>
        </a:p>
      </dgm:t>
    </dgm:pt>
    <dgm:pt modelId="{F4060D41-8A61-3F4C-AA02-16418F8DACCF}" type="sibTrans" cxnId="{EF7E4C9E-FDF7-E245-B3F6-FFD241DCF5EB}">
      <dgm:prSet/>
      <dgm:spPr/>
      <dgm:t>
        <a:bodyPr/>
        <a:lstStyle/>
        <a:p>
          <a:endParaRPr lang="en-US"/>
        </a:p>
      </dgm:t>
    </dgm:pt>
    <dgm:pt modelId="{4659E262-4F92-A447-BB43-B9928997CB1E}" type="pres">
      <dgm:prSet presAssocID="{83EF8862-649A-A249-B338-ECF06308ED08}" presName="diagram" presStyleCnt="0">
        <dgm:presLayoutVars>
          <dgm:chPref val="1"/>
          <dgm:dir/>
          <dgm:animOne val="branch"/>
          <dgm:animLvl val="lvl"/>
          <dgm:resizeHandles/>
        </dgm:presLayoutVars>
      </dgm:prSet>
      <dgm:spPr/>
      <dgm:t>
        <a:bodyPr/>
        <a:lstStyle/>
        <a:p>
          <a:endParaRPr lang="en-US"/>
        </a:p>
      </dgm:t>
    </dgm:pt>
    <dgm:pt modelId="{8905D3A0-D832-BA4D-B3DD-A96B7D443AC8}" type="pres">
      <dgm:prSet presAssocID="{5105419B-622E-B04A-AAED-0EB6FE2CC1F8}" presName="root" presStyleCnt="0"/>
      <dgm:spPr/>
    </dgm:pt>
    <dgm:pt modelId="{F17CB020-BC48-DE4F-8142-876CE43EF239}" type="pres">
      <dgm:prSet presAssocID="{5105419B-622E-B04A-AAED-0EB6FE2CC1F8}" presName="rootComposite" presStyleCnt="0"/>
      <dgm:spPr/>
    </dgm:pt>
    <dgm:pt modelId="{D2AC007C-A503-0E47-AD6E-447C843B6215}" type="pres">
      <dgm:prSet presAssocID="{5105419B-622E-B04A-AAED-0EB6FE2CC1F8}" presName="rootText" presStyleLbl="node1" presStyleIdx="0" presStyleCnt="4" custLinFactNeighborX="2967"/>
      <dgm:spPr/>
      <dgm:t>
        <a:bodyPr/>
        <a:lstStyle/>
        <a:p>
          <a:endParaRPr lang="en-US"/>
        </a:p>
      </dgm:t>
    </dgm:pt>
    <dgm:pt modelId="{E66E7154-3939-EA4C-8B95-E7FF207FF057}" type="pres">
      <dgm:prSet presAssocID="{5105419B-622E-B04A-AAED-0EB6FE2CC1F8}" presName="rootConnector" presStyleLbl="node1" presStyleIdx="0" presStyleCnt="4"/>
      <dgm:spPr/>
      <dgm:t>
        <a:bodyPr/>
        <a:lstStyle/>
        <a:p>
          <a:endParaRPr lang="en-US"/>
        </a:p>
      </dgm:t>
    </dgm:pt>
    <dgm:pt modelId="{4F5AE73C-1154-6043-BE86-EE69127CAD50}" type="pres">
      <dgm:prSet presAssocID="{5105419B-622E-B04A-AAED-0EB6FE2CC1F8}" presName="childShape" presStyleCnt="0"/>
      <dgm:spPr/>
    </dgm:pt>
    <dgm:pt modelId="{D7EC0492-0B3A-7148-BDA6-9F126DA19AA3}" type="pres">
      <dgm:prSet presAssocID="{4B529B2D-8BA9-754D-873C-318038800B27}" presName="Name13" presStyleLbl="parChTrans1D2" presStyleIdx="0" presStyleCnt="4"/>
      <dgm:spPr/>
      <dgm:t>
        <a:bodyPr/>
        <a:lstStyle/>
        <a:p>
          <a:endParaRPr lang="en-US"/>
        </a:p>
      </dgm:t>
    </dgm:pt>
    <dgm:pt modelId="{D3EB271C-EFEA-A545-99E0-8FB1A781C257}" type="pres">
      <dgm:prSet presAssocID="{A236763D-5267-8843-AA95-B262597C17B8}" presName="childText" presStyleLbl="bgAcc1" presStyleIdx="0" presStyleCnt="4" custScaleY="197444">
        <dgm:presLayoutVars>
          <dgm:bulletEnabled val="1"/>
        </dgm:presLayoutVars>
      </dgm:prSet>
      <dgm:spPr/>
      <dgm:t>
        <a:bodyPr/>
        <a:lstStyle/>
        <a:p>
          <a:endParaRPr lang="en-US"/>
        </a:p>
      </dgm:t>
    </dgm:pt>
    <dgm:pt modelId="{1BBCE5F2-FD14-4242-BB7A-F790B209A21C}" type="pres">
      <dgm:prSet presAssocID="{70CB82FA-A2EF-C64A-A4C4-72210165181B}" presName="root" presStyleCnt="0"/>
      <dgm:spPr/>
    </dgm:pt>
    <dgm:pt modelId="{C6367E70-DEC5-8341-A9C0-7CF3719A2BCB}" type="pres">
      <dgm:prSet presAssocID="{70CB82FA-A2EF-C64A-A4C4-72210165181B}" presName="rootComposite" presStyleCnt="0"/>
      <dgm:spPr/>
    </dgm:pt>
    <dgm:pt modelId="{2A9415C7-BD66-5B44-97DF-4DAC0639CD0D}" type="pres">
      <dgm:prSet presAssocID="{70CB82FA-A2EF-C64A-A4C4-72210165181B}" presName="rootText" presStyleLbl="node1" presStyleIdx="1" presStyleCnt="4"/>
      <dgm:spPr/>
      <dgm:t>
        <a:bodyPr/>
        <a:lstStyle/>
        <a:p>
          <a:endParaRPr lang="en-US"/>
        </a:p>
      </dgm:t>
    </dgm:pt>
    <dgm:pt modelId="{E7A7DA77-9D7C-FC4A-824F-CA9F9AD99030}" type="pres">
      <dgm:prSet presAssocID="{70CB82FA-A2EF-C64A-A4C4-72210165181B}" presName="rootConnector" presStyleLbl="node1" presStyleIdx="1" presStyleCnt="4"/>
      <dgm:spPr/>
      <dgm:t>
        <a:bodyPr/>
        <a:lstStyle/>
        <a:p>
          <a:endParaRPr lang="en-US"/>
        </a:p>
      </dgm:t>
    </dgm:pt>
    <dgm:pt modelId="{A03CF402-7149-6F4D-8BC6-135DC24F2FE7}" type="pres">
      <dgm:prSet presAssocID="{70CB82FA-A2EF-C64A-A4C4-72210165181B}" presName="childShape" presStyleCnt="0"/>
      <dgm:spPr/>
    </dgm:pt>
    <dgm:pt modelId="{BBC436AB-F13A-C442-9775-F1D19E1C7DCA}" type="pres">
      <dgm:prSet presAssocID="{C9800C86-FB00-C443-8073-28441F5D39D3}" presName="Name13" presStyleLbl="parChTrans1D2" presStyleIdx="1" presStyleCnt="4"/>
      <dgm:spPr/>
      <dgm:t>
        <a:bodyPr/>
        <a:lstStyle/>
        <a:p>
          <a:endParaRPr lang="en-US"/>
        </a:p>
      </dgm:t>
    </dgm:pt>
    <dgm:pt modelId="{6AA9942B-907B-3A4F-A894-568158C4CF4A}" type="pres">
      <dgm:prSet presAssocID="{3529D9A7-0807-9648-971B-3037FD15EB4F}" presName="childText" presStyleLbl="bgAcc1" presStyleIdx="1" presStyleCnt="4" custScaleY="197495">
        <dgm:presLayoutVars>
          <dgm:bulletEnabled val="1"/>
        </dgm:presLayoutVars>
      </dgm:prSet>
      <dgm:spPr/>
      <dgm:t>
        <a:bodyPr/>
        <a:lstStyle/>
        <a:p>
          <a:endParaRPr lang="en-US"/>
        </a:p>
      </dgm:t>
    </dgm:pt>
    <dgm:pt modelId="{3F25FA0D-83C1-A54B-8C68-6060FAA68891}" type="pres">
      <dgm:prSet presAssocID="{AF28AB1C-4EFC-2245-8AFA-658622D613B5}" presName="root" presStyleCnt="0"/>
      <dgm:spPr/>
    </dgm:pt>
    <dgm:pt modelId="{ABC2FCFC-4BFC-1B4A-AEE4-B4A9D8364587}" type="pres">
      <dgm:prSet presAssocID="{AF28AB1C-4EFC-2245-8AFA-658622D613B5}" presName="rootComposite" presStyleCnt="0"/>
      <dgm:spPr/>
    </dgm:pt>
    <dgm:pt modelId="{AC4977A4-4914-8945-BD72-20E0BB51EB77}" type="pres">
      <dgm:prSet presAssocID="{AF28AB1C-4EFC-2245-8AFA-658622D613B5}" presName="rootText" presStyleLbl="node1" presStyleIdx="2" presStyleCnt="4"/>
      <dgm:spPr/>
      <dgm:t>
        <a:bodyPr/>
        <a:lstStyle/>
        <a:p>
          <a:endParaRPr lang="en-US"/>
        </a:p>
      </dgm:t>
    </dgm:pt>
    <dgm:pt modelId="{7B176AED-F19E-C641-8DDA-58074C663D1F}" type="pres">
      <dgm:prSet presAssocID="{AF28AB1C-4EFC-2245-8AFA-658622D613B5}" presName="rootConnector" presStyleLbl="node1" presStyleIdx="2" presStyleCnt="4"/>
      <dgm:spPr/>
      <dgm:t>
        <a:bodyPr/>
        <a:lstStyle/>
        <a:p>
          <a:endParaRPr lang="en-US"/>
        </a:p>
      </dgm:t>
    </dgm:pt>
    <dgm:pt modelId="{BEF52582-EAF0-9D45-B9E6-5D7A7893DAB9}" type="pres">
      <dgm:prSet presAssocID="{AF28AB1C-4EFC-2245-8AFA-658622D613B5}" presName="childShape" presStyleCnt="0"/>
      <dgm:spPr/>
    </dgm:pt>
    <dgm:pt modelId="{404B26D9-6D00-7642-97F9-5C479581677D}" type="pres">
      <dgm:prSet presAssocID="{BAEA40C1-56C8-9048-841A-19D820969555}" presName="Name13" presStyleLbl="parChTrans1D2" presStyleIdx="2" presStyleCnt="4"/>
      <dgm:spPr/>
      <dgm:t>
        <a:bodyPr/>
        <a:lstStyle/>
        <a:p>
          <a:endParaRPr lang="en-US"/>
        </a:p>
      </dgm:t>
    </dgm:pt>
    <dgm:pt modelId="{E4508135-2780-B948-BA2A-E550219DD2ED}" type="pres">
      <dgm:prSet presAssocID="{2A6CAF7C-1093-EB49-BCF2-4A2E6DD92AB5}" presName="childText" presStyleLbl="bgAcc1" presStyleIdx="2" presStyleCnt="4" custScaleY="197546">
        <dgm:presLayoutVars>
          <dgm:bulletEnabled val="1"/>
        </dgm:presLayoutVars>
      </dgm:prSet>
      <dgm:spPr/>
      <dgm:t>
        <a:bodyPr/>
        <a:lstStyle/>
        <a:p>
          <a:endParaRPr lang="en-US"/>
        </a:p>
      </dgm:t>
    </dgm:pt>
    <dgm:pt modelId="{59FE474E-BF31-E74A-837E-46357E5DD2F2}" type="pres">
      <dgm:prSet presAssocID="{26257AF7-DBEB-184A-A53D-64CFBD895B9B}" presName="root" presStyleCnt="0"/>
      <dgm:spPr/>
    </dgm:pt>
    <dgm:pt modelId="{B2950105-DF94-B441-B403-C13ADDBA16E6}" type="pres">
      <dgm:prSet presAssocID="{26257AF7-DBEB-184A-A53D-64CFBD895B9B}" presName="rootComposite" presStyleCnt="0"/>
      <dgm:spPr/>
    </dgm:pt>
    <dgm:pt modelId="{232ABDBD-94A7-1F4D-B346-63ED86D6CFCE}" type="pres">
      <dgm:prSet presAssocID="{26257AF7-DBEB-184A-A53D-64CFBD895B9B}" presName="rootText" presStyleLbl="node1" presStyleIdx="3" presStyleCnt="4"/>
      <dgm:spPr/>
      <dgm:t>
        <a:bodyPr/>
        <a:lstStyle/>
        <a:p>
          <a:endParaRPr lang="en-US"/>
        </a:p>
      </dgm:t>
    </dgm:pt>
    <dgm:pt modelId="{228D435E-5B99-EF48-99C6-FAB3239768F2}" type="pres">
      <dgm:prSet presAssocID="{26257AF7-DBEB-184A-A53D-64CFBD895B9B}" presName="rootConnector" presStyleLbl="node1" presStyleIdx="3" presStyleCnt="4"/>
      <dgm:spPr/>
      <dgm:t>
        <a:bodyPr/>
        <a:lstStyle/>
        <a:p>
          <a:endParaRPr lang="en-US"/>
        </a:p>
      </dgm:t>
    </dgm:pt>
    <dgm:pt modelId="{F013925D-511A-D048-AB9B-DBF24FF45890}" type="pres">
      <dgm:prSet presAssocID="{26257AF7-DBEB-184A-A53D-64CFBD895B9B}" presName="childShape" presStyleCnt="0"/>
      <dgm:spPr/>
    </dgm:pt>
    <dgm:pt modelId="{29662E4E-4D7F-554F-89F2-76ADCA815E78}" type="pres">
      <dgm:prSet presAssocID="{0A02AFDC-1CEA-BC4C-A972-B16EA52DF64E}" presName="Name13" presStyleLbl="parChTrans1D2" presStyleIdx="3" presStyleCnt="4"/>
      <dgm:spPr/>
      <dgm:t>
        <a:bodyPr/>
        <a:lstStyle/>
        <a:p>
          <a:endParaRPr lang="en-US"/>
        </a:p>
      </dgm:t>
    </dgm:pt>
    <dgm:pt modelId="{5A562FA2-1C75-6548-B6A6-9CEDF88C9842}" type="pres">
      <dgm:prSet presAssocID="{3203CE31-14B0-0841-9994-39416A3B0168}" presName="childText" presStyleLbl="bgAcc1" presStyleIdx="3" presStyleCnt="4" custScaleY="197597">
        <dgm:presLayoutVars>
          <dgm:bulletEnabled val="1"/>
        </dgm:presLayoutVars>
      </dgm:prSet>
      <dgm:spPr/>
      <dgm:t>
        <a:bodyPr/>
        <a:lstStyle/>
        <a:p>
          <a:endParaRPr lang="en-US"/>
        </a:p>
      </dgm:t>
    </dgm:pt>
  </dgm:ptLst>
  <dgm:cxnLst>
    <dgm:cxn modelId="{4CC61FC8-538C-0044-81AB-7D850CCAF709}" type="presOf" srcId="{70CB82FA-A2EF-C64A-A4C4-72210165181B}" destId="{2A9415C7-BD66-5B44-97DF-4DAC0639CD0D}" srcOrd="0" destOrd="0" presId="urn:microsoft.com/office/officeart/2005/8/layout/hierarchy3"/>
    <dgm:cxn modelId="{DAEE303B-26C7-D14B-994D-04B33543ACDF}" type="presOf" srcId="{5105419B-622E-B04A-AAED-0EB6FE2CC1F8}" destId="{D2AC007C-A503-0E47-AD6E-447C843B6215}" srcOrd="0" destOrd="0" presId="urn:microsoft.com/office/officeart/2005/8/layout/hierarchy3"/>
    <dgm:cxn modelId="{E57DD4ED-30E6-7D4F-AE81-C25391D68F51}" srcId="{AF28AB1C-4EFC-2245-8AFA-658622D613B5}" destId="{2A6CAF7C-1093-EB49-BCF2-4A2E6DD92AB5}" srcOrd="0" destOrd="0" parTransId="{BAEA40C1-56C8-9048-841A-19D820969555}" sibTransId="{677EF86E-D621-2C4A-A976-E0762CF50E1C}"/>
    <dgm:cxn modelId="{66990F57-3209-0B4C-A63E-B5BD0EC0E618}" type="presOf" srcId="{C9800C86-FB00-C443-8073-28441F5D39D3}" destId="{BBC436AB-F13A-C442-9775-F1D19E1C7DCA}" srcOrd="0" destOrd="0" presId="urn:microsoft.com/office/officeart/2005/8/layout/hierarchy3"/>
    <dgm:cxn modelId="{B3EF6DC5-19CE-7F45-AC21-772974758631}" type="presOf" srcId="{2A6CAF7C-1093-EB49-BCF2-4A2E6DD92AB5}" destId="{E4508135-2780-B948-BA2A-E550219DD2ED}" srcOrd="0" destOrd="0" presId="urn:microsoft.com/office/officeart/2005/8/layout/hierarchy3"/>
    <dgm:cxn modelId="{DD6C5AB4-BA6F-2D4A-A97E-EDB686672D64}" srcId="{83EF8862-649A-A249-B338-ECF06308ED08}" destId="{70CB82FA-A2EF-C64A-A4C4-72210165181B}" srcOrd="1" destOrd="0" parTransId="{F7EE832F-29D3-F74A-9FF4-AFD1BA2D1D3F}" sibTransId="{80E86808-844D-FC40-8216-5888B8A59900}"/>
    <dgm:cxn modelId="{F9793CA5-3CC2-F54F-A739-181BBE0491AC}" srcId="{83EF8862-649A-A249-B338-ECF06308ED08}" destId="{AF28AB1C-4EFC-2245-8AFA-658622D613B5}" srcOrd="2" destOrd="0" parTransId="{EBDBACBA-D6F2-9948-B2B5-7CF0BFF1E2BC}" sibTransId="{B01DC160-9BD6-164F-9049-124CA213D088}"/>
    <dgm:cxn modelId="{C265204D-521C-0E49-8982-819C14B8D770}" type="presOf" srcId="{4B529B2D-8BA9-754D-873C-318038800B27}" destId="{D7EC0492-0B3A-7148-BDA6-9F126DA19AA3}" srcOrd="0" destOrd="0" presId="urn:microsoft.com/office/officeart/2005/8/layout/hierarchy3"/>
    <dgm:cxn modelId="{0045D0B0-4374-644C-A415-7F9D883FDB88}" type="presOf" srcId="{AF28AB1C-4EFC-2245-8AFA-658622D613B5}" destId="{AC4977A4-4914-8945-BD72-20E0BB51EB77}" srcOrd="0" destOrd="0" presId="urn:microsoft.com/office/officeart/2005/8/layout/hierarchy3"/>
    <dgm:cxn modelId="{C51B9007-2992-E74B-A26A-48D5950D5A61}" srcId="{70CB82FA-A2EF-C64A-A4C4-72210165181B}" destId="{3529D9A7-0807-9648-971B-3037FD15EB4F}" srcOrd="0" destOrd="0" parTransId="{C9800C86-FB00-C443-8073-28441F5D39D3}" sibTransId="{0010B3A6-250F-B04F-B9FA-4220095D2DB4}"/>
    <dgm:cxn modelId="{93E2C94A-DE21-214C-84BD-C2C69A2003D1}" type="presOf" srcId="{26257AF7-DBEB-184A-A53D-64CFBD895B9B}" destId="{232ABDBD-94A7-1F4D-B346-63ED86D6CFCE}" srcOrd="0" destOrd="0" presId="urn:microsoft.com/office/officeart/2005/8/layout/hierarchy3"/>
    <dgm:cxn modelId="{5201C008-E764-D94C-ABBE-B025F5C95982}" type="presOf" srcId="{26257AF7-DBEB-184A-A53D-64CFBD895B9B}" destId="{228D435E-5B99-EF48-99C6-FAB3239768F2}" srcOrd="1" destOrd="0" presId="urn:microsoft.com/office/officeart/2005/8/layout/hierarchy3"/>
    <dgm:cxn modelId="{EE3D539C-8E08-8F4F-8369-11002013DD8D}" type="presOf" srcId="{70CB82FA-A2EF-C64A-A4C4-72210165181B}" destId="{E7A7DA77-9D7C-FC4A-824F-CA9F9AD99030}" srcOrd="1" destOrd="0" presId="urn:microsoft.com/office/officeart/2005/8/layout/hierarchy3"/>
    <dgm:cxn modelId="{76568A3F-8DF7-9D4C-A0D0-543050EAE81D}" type="presOf" srcId="{5105419B-622E-B04A-AAED-0EB6FE2CC1F8}" destId="{E66E7154-3939-EA4C-8B95-E7FF207FF057}" srcOrd="1" destOrd="0" presId="urn:microsoft.com/office/officeart/2005/8/layout/hierarchy3"/>
    <dgm:cxn modelId="{34E2A145-7FA6-B146-A05E-257944D51CE2}" srcId="{83EF8862-649A-A249-B338-ECF06308ED08}" destId="{5105419B-622E-B04A-AAED-0EB6FE2CC1F8}" srcOrd="0" destOrd="0" parTransId="{93F5888F-3955-164D-AA9A-AA83451BF929}" sibTransId="{6D7F0170-0C99-AD46-8375-985F2A4E6FD5}"/>
    <dgm:cxn modelId="{478535C7-AA26-EA4D-9C98-23FD1A9A077C}" type="presOf" srcId="{A236763D-5267-8843-AA95-B262597C17B8}" destId="{D3EB271C-EFEA-A545-99E0-8FB1A781C257}" srcOrd="0" destOrd="0" presId="urn:microsoft.com/office/officeart/2005/8/layout/hierarchy3"/>
    <dgm:cxn modelId="{CB8B3112-C119-CE4D-8E1D-B28E568D158C}" type="presOf" srcId="{BAEA40C1-56C8-9048-841A-19D820969555}" destId="{404B26D9-6D00-7642-97F9-5C479581677D}" srcOrd="0" destOrd="0" presId="urn:microsoft.com/office/officeart/2005/8/layout/hierarchy3"/>
    <dgm:cxn modelId="{4BAF5878-54B2-2F49-926F-F8AE8ABF00FC}" type="presOf" srcId="{3203CE31-14B0-0841-9994-39416A3B0168}" destId="{5A562FA2-1C75-6548-B6A6-9CEDF88C9842}" srcOrd="0" destOrd="0" presId="urn:microsoft.com/office/officeart/2005/8/layout/hierarchy3"/>
    <dgm:cxn modelId="{77D33380-F761-9F4B-94E7-80B0A563DB32}" srcId="{83EF8862-649A-A249-B338-ECF06308ED08}" destId="{26257AF7-DBEB-184A-A53D-64CFBD895B9B}" srcOrd="3" destOrd="0" parTransId="{6421CD2D-9EA4-0941-AF04-0679630D1245}" sibTransId="{454B7A70-08F4-EF4D-97C0-3CE546C41369}"/>
    <dgm:cxn modelId="{DED2A385-0459-714E-BB5B-A400AD794539}" type="presOf" srcId="{0A02AFDC-1CEA-BC4C-A972-B16EA52DF64E}" destId="{29662E4E-4D7F-554F-89F2-76ADCA815E78}" srcOrd="0" destOrd="0" presId="urn:microsoft.com/office/officeart/2005/8/layout/hierarchy3"/>
    <dgm:cxn modelId="{EF7E4C9E-FDF7-E245-B3F6-FFD241DCF5EB}" srcId="{26257AF7-DBEB-184A-A53D-64CFBD895B9B}" destId="{3203CE31-14B0-0841-9994-39416A3B0168}" srcOrd="0" destOrd="0" parTransId="{0A02AFDC-1CEA-BC4C-A972-B16EA52DF64E}" sibTransId="{F4060D41-8A61-3F4C-AA02-16418F8DACCF}"/>
    <dgm:cxn modelId="{8FE456A3-9D91-F441-AFEA-816306E91613}" type="presOf" srcId="{AF28AB1C-4EFC-2245-8AFA-658622D613B5}" destId="{7B176AED-F19E-C641-8DDA-58074C663D1F}" srcOrd="1" destOrd="0" presId="urn:microsoft.com/office/officeart/2005/8/layout/hierarchy3"/>
    <dgm:cxn modelId="{44BDBC21-5345-DC40-84AB-B1AE9D921AAA}" srcId="{5105419B-622E-B04A-AAED-0EB6FE2CC1F8}" destId="{A236763D-5267-8843-AA95-B262597C17B8}" srcOrd="0" destOrd="0" parTransId="{4B529B2D-8BA9-754D-873C-318038800B27}" sibTransId="{46C8C7E7-B568-2146-83D5-ECBBD82D8CF2}"/>
    <dgm:cxn modelId="{1CCB4342-2765-D645-8F82-80A263079F2E}" type="presOf" srcId="{3529D9A7-0807-9648-971B-3037FD15EB4F}" destId="{6AA9942B-907B-3A4F-A894-568158C4CF4A}" srcOrd="0" destOrd="0" presId="urn:microsoft.com/office/officeart/2005/8/layout/hierarchy3"/>
    <dgm:cxn modelId="{36F7449E-6AE1-5E40-ABB1-5BE1958E242F}" type="presOf" srcId="{83EF8862-649A-A249-B338-ECF06308ED08}" destId="{4659E262-4F92-A447-BB43-B9928997CB1E}" srcOrd="0" destOrd="0" presId="urn:microsoft.com/office/officeart/2005/8/layout/hierarchy3"/>
    <dgm:cxn modelId="{A7AC42CD-FF73-5D4D-B627-06C0179F7E1E}" type="presParOf" srcId="{4659E262-4F92-A447-BB43-B9928997CB1E}" destId="{8905D3A0-D832-BA4D-B3DD-A96B7D443AC8}" srcOrd="0" destOrd="0" presId="urn:microsoft.com/office/officeart/2005/8/layout/hierarchy3"/>
    <dgm:cxn modelId="{C963B421-C646-5740-86F6-9BAFDDE7B600}" type="presParOf" srcId="{8905D3A0-D832-BA4D-B3DD-A96B7D443AC8}" destId="{F17CB020-BC48-DE4F-8142-876CE43EF239}" srcOrd="0" destOrd="0" presId="urn:microsoft.com/office/officeart/2005/8/layout/hierarchy3"/>
    <dgm:cxn modelId="{0E4FB6F7-A675-7843-86DD-345AEBA5E579}" type="presParOf" srcId="{F17CB020-BC48-DE4F-8142-876CE43EF239}" destId="{D2AC007C-A503-0E47-AD6E-447C843B6215}" srcOrd="0" destOrd="0" presId="urn:microsoft.com/office/officeart/2005/8/layout/hierarchy3"/>
    <dgm:cxn modelId="{75ED09A7-0320-DC49-8ABA-A57DCF8F747A}" type="presParOf" srcId="{F17CB020-BC48-DE4F-8142-876CE43EF239}" destId="{E66E7154-3939-EA4C-8B95-E7FF207FF057}" srcOrd="1" destOrd="0" presId="urn:microsoft.com/office/officeart/2005/8/layout/hierarchy3"/>
    <dgm:cxn modelId="{620F8CC7-B92D-B146-B7E6-9601DA73615A}" type="presParOf" srcId="{8905D3A0-D832-BA4D-B3DD-A96B7D443AC8}" destId="{4F5AE73C-1154-6043-BE86-EE69127CAD50}" srcOrd="1" destOrd="0" presId="urn:microsoft.com/office/officeart/2005/8/layout/hierarchy3"/>
    <dgm:cxn modelId="{AFEA090D-6A19-D345-B792-93464766CEAA}" type="presParOf" srcId="{4F5AE73C-1154-6043-BE86-EE69127CAD50}" destId="{D7EC0492-0B3A-7148-BDA6-9F126DA19AA3}" srcOrd="0" destOrd="0" presId="urn:microsoft.com/office/officeart/2005/8/layout/hierarchy3"/>
    <dgm:cxn modelId="{6F63F5FA-835C-9346-A965-E61AD5035C2C}" type="presParOf" srcId="{4F5AE73C-1154-6043-BE86-EE69127CAD50}" destId="{D3EB271C-EFEA-A545-99E0-8FB1A781C257}" srcOrd="1" destOrd="0" presId="urn:microsoft.com/office/officeart/2005/8/layout/hierarchy3"/>
    <dgm:cxn modelId="{8FBD27C5-1EA0-0942-9C83-0098EF7C6ACA}" type="presParOf" srcId="{4659E262-4F92-A447-BB43-B9928997CB1E}" destId="{1BBCE5F2-FD14-4242-BB7A-F790B209A21C}" srcOrd="1" destOrd="0" presId="urn:microsoft.com/office/officeart/2005/8/layout/hierarchy3"/>
    <dgm:cxn modelId="{F6BBD19E-89BC-104E-9B5F-0567C150A381}" type="presParOf" srcId="{1BBCE5F2-FD14-4242-BB7A-F790B209A21C}" destId="{C6367E70-DEC5-8341-A9C0-7CF3719A2BCB}" srcOrd="0" destOrd="0" presId="urn:microsoft.com/office/officeart/2005/8/layout/hierarchy3"/>
    <dgm:cxn modelId="{1CE1436B-2F73-0949-9A4B-41393A6D7FA3}" type="presParOf" srcId="{C6367E70-DEC5-8341-A9C0-7CF3719A2BCB}" destId="{2A9415C7-BD66-5B44-97DF-4DAC0639CD0D}" srcOrd="0" destOrd="0" presId="urn:microsoft.com/office/officeart/2005/8/layout/hierarchy3"/>
    <dgm:cxn modelId="{10B6C553-6BF6-A94D-8D19-253448C2A223}" type="presParOf" srcId="{C6367E70-DEC5-8341-A9C0-7CF3719A2BCB}" destId="{E7A7DA77-9D7C-FC4A-824F-CA9F9AD99030}" srcOrd="1" destOrd="0" presId="urn:microsoft.com/office/officeart/2005/8/layout/hierarchy3"/>
    <dgm:cxn modelId="{34E3B339-7E5F-1D4C-A5AD-F9B60E56B9A9}" type="presParOf" srcId="{1BBCE5F2-FD14-4242-BB7A-F790B209A21C}" destId="{A03CF402-7149-6F4D-8BC6-135DC24F2FE7}" srcOrd="1" destOrd="0" presId="urn:microsoft.com/office/officeart/2005/8/layout/hierarchy3"/>
    <dgm:cxn modelId="{87735E02-A301-C54C-8F6D-E50F45C3615A}" type="presParOf" srcId="{A03CF402-7149-6F4D-8BC6-135DC24F2FE7}" destId="{BBC436AB-F13A-C442-9775-F1D19E1C7DCA}" srcOrd="0" destOrd="0" presId="urn:microsoft.com/office/officeart/2005/8/layout/hierarchy3"/>
    <dgm:cxn modelId="{9740B389-785A-6243-8748-9E4367F9A87C}" type="presParOf" srcId="{A03CF402-7149-6F4D-8BC6-135DC24F2FE7}" destId="{6AA9942B-907B-3A4F-A894-568158C4CF4A}" srcOrd="1" destOrd="0" presId="urn:microsoft.com/office/officeart/2005/8/layout/hierarchy3"/>
    <dgm:cxn modelId="{EFA064E6-2EE3-4040-9462-CE2C0F808465}" type="presParOf" srcId="{4659E262-4F92-A447-BB43-B9928997CB1E}" destId="{3F25FA0D-83C1-A54B-8C68-6060FAA68891}" srcOrd="2" destOrd="0" presId="urn:microsoft.com/office/officeart/2005/8/layout/hierarchy3"/>
    <dgm:cxn modelId="{C47C4521-A3D4-E44F-94FD-DCA02238CE6A}" type="presParOf" srcId="{3F25FA0D-83C1-A54B-8C68-6060FAA68891}" destId="{ABC2FCFC-4BFC-1B4A-AEE4-B4A9D8364587}" srcOrd="0" destOrd="0" presId="urn:microsoft.com/office/officeart/2005/8/layout/hierarchy3"/>
    <dgm:cxn modelId="{2AFCF767-4CFE-704D-B3D3-FB836A41A4E3}" type="presParOf" srcId="{ABC2FCFC-4BFC-1B4A-AEE4-B4A9D8364587}" destId="{AC4977A4-4914-8945-BD72-20E0BB51EB77}" srcOrd="0" destOrd="0" presId="urn:microsoft.com/office/officeart/2005/8/layout/hierarchy3"/>
    <dgm:cxn modelId="{F59486BC-8887-C646-94F6-3012113798B0}" type="presParOf" srcId="{ABC2FCFC-4BFC-1B4A-AEE4-B4A9D8364587}" destId="{7B176AED-F19E-C641-8DDA-58074C663D1F}" srcOrd="1" destOrd="0" presId="urn:microsoft.com/office/officeart/2005/8/layout/hierarchy3"/>
    <dgm:cxn modelId="{3AD99843-5FDB-8140-AC5A-F535B1100993}" type="presParOf" srcId="{3F25FA0D-83C1-A54B-8C68-6060FAA68891}" destId="{BEF52582-EAF0-9D45-B9E6-5D7A7893DAB9}" srcOrd="1" destOrd="0" presId="urn:microsoft.com/office/officeart/2005/8/layout/hierarchy3"/>
    <dgm:cxn modelId="{F632C50B-2185-C940-8505-9BBAE608C30F}" type="presParOf" srcId="{BEF52582-EAF0-9D45-B9E6-5D7A7893DAB9}" destId="{404B26D9-6D00-7642-97F9-5C479581677D}" srcOrd="0" destOrd="0" presId="urn:microsoft.com/office/officeart/2005/8/layout/hierarchy3"/>
    <dgm:cxn modelId="{33255898-6D28-7947-B286-BF0AEE6F8250}" type="presParOf" srcId="{BEF52582-EAF0-9D45-B9E6-5D7A7893DAB9}" destId="{E4508135-2780-B948-BA2A-E550219DD2ED}" srcOrd="1" destOrd="0" presId="urn:microsoft.com/office/officeart/2005/8/layout/hierarchy3"/>
    <dgm:cxn modelId="{B3A47833-202F-6448-B84E-DC28F416E98B}" type="presParOf" srcId="{4659E262-4F92-A447-BB43-B9928997CB1E}" destId="{59FE474E-BF31-E74A-837E-46357E5DD2F2}" srcOrd="3" destOrd="0" presId="urn:microsoft.com/office/officeart/2005/8/layout/hierarchy3"/>
    <dgm:cxn modelId="{76E67C8F-E720-6348-A327-B82C162369D9}" type="presParOf" srcId="{59FE474E-BF31-E74A-837E-46357E5DD2F2}" destId="{B2950105-DF94-B441-B403-C13ADDBA16E6}" srcOrd="0" destOrd="0" presId="urn:microsoft.com/office/officeart/2005/8/layout/hierarchy3"/>
    <dgm:cxn modelId="{FE6AF3A2-BD7B-0041-9E32-0C61AAB4EF31}" type="presParOf" srcId="{B2950105-DF94-B441-B403-C13ADDBA16E6}" destId="{232ABDBD-94A7-1F4D-B346-63ED86D6CFCE}" srcOrd="0" destOrd="0" presId="urn:microsoft.com/office/officeart/2005/8/layout/hierarchy3"/>
    <dgm:cxn modelId="{6BFA0958-F057-3B46-8934-E84C4C76AA3F}" type="presParOf" srcId="{B2950105-DF94-B441-B403-C13ADDBA16E6}" destId="{228D435E-5B99-EF48-99C6-FAB3239768F2}" srcOrd="1" destOrd="0" presId="urn:microsoft.com/office/officeart/2005/8/layout/hierarchy3"/>
    <dgm:cxn modelId="{7961C4AB-2097-4540-BA20-4B79C55EA7EF}" type="presParOf" srcId="{59FE474E-BF31-E74A-837E-46357E5DD2F2}" destId="{F013925D-511A-D048-AB9B-DBF24FF45890}" srcOrd="1" destOrd="0" presId="urn:microsoft.com/office/officeart/2005/8/layout/hierarchy3"/>
    <dgm:cxn modelId="{F1D32974-28D4-E347-BBCA-11C682C00364}" type="presParOf" srcId="{F013925D-511A-D048-AB9B-DBF24FF45890}" destId="{29662E4E-4D7F-554F-89F2-76ADCA815E78}" srcOrd="0" destOrd="0" presId="urn:microsoft.com/office/officeart/2005/8/layout/hierarchy3"/>
    <dgm:cxn modelId="{6819AD2A-D460-DC4A-88C4-F1B63A4081F1}" type="presParOf" srcId="{F013925D-511A-D048-AB9B-DBF24FF45890}" destId="{5A562FA2-1C75-6548-B6A6-9CEDF88C984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EF8862-649A-A249-B338-ECF06308ED08}"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5105419B-622E-B04A-AAED-0EB6FE2CC1F8}">
      <dgm:prSet phldrT="[Text]" custT="1"/>
      <dgm:spPr>
        <a:solidFill>
          <a:srgbClr val="52A29D"/>
        </a:solidFill>
        <a:effectLst>
          <a:outerShdw blurRad="50800" dist="38100" dir="2700000" algn="tl" rotWithShape="0">
            <a:srgbClr val="000000">
              <a:alpha val="34000"/>
            </a:srgbClr>
          </a:outerShdw>
        </a:effectLst>
      </dgm:spPr>
      <dgm:t>
        <a:bodyPr/>
        <a:lstStyle/>
        <a:p>
          <a:r>
            <a:rPr lang="en-US" sz="1800" b="1" i="0" dirty="0" smtClean="0">
              <a:solidFill>
                <a:schemeClr val="tx1"/>
              </a:solidFill>
            </a:rPr>
            <a:t>Director</a:t>
          </a:r>
          <a:endParaRPr lang="en-US" sz="1800" b="1" i="0" dirty="0">
            <a:solidFill>
              <a:schemeClr val="tx1"/>
            </a:solidFill>
          </a:endParaRPr>
        </a:p>
      </dgm:t>
    </dgm:pt>
    <dgm:pt modelId="{93F5888F-3955-164D-AA9A-AA83451BF929}" type="parTrans" cxnId="{34E2A145-7FA6-B146-A05E-257944D51CE2}">
      <dgm:prSet/>
      <dgm:spPr/>
      <dgm:t>
        <a:bodyPr/>
        <a:lstStyle/>
        <a:p>
          <a:endParaRPr lang="en-US"/>
        </a:p>
      </dgm:t>
    </dgm:pt>
    <dgm:pt modelId="{6D7F0170-0C99-AD46-8375-985F2A4E6FD5}" type="sibTrans" cxnId="{34E2A145-7FA6-B146-A05E-257944D51CE2}">
      <dgm:prSet/>
      <dgm:spPr/>
      <dgm:t>
        <a:bodyPr/>
        <a:lstStyle/>
        <a:p>
          <a:endParaRPr lang="en-US" dirty="0"/>
        </a:p>
      </dgm:t>
    </dgm:pt>
    <dgm:pt modelId="{70CB82FA-A2EF-C64A-A4C4-72210165181B}">
      <dgm:prSet phldrT="[Text]" custT="1"/>
      <dgm:spPr>
        <a:solidFill>
          <a:srgbClr val="52A29D"/>
        </a:solidFill>
        <a:effectLst>
          <a:outerShdw blurRad="50800" dist="38100" dir="2700000" algn="tl" rotWithShape="0">
            <a:srgbClr val="000000">
              <a:alpha val="34000"/>
            </a:srgbClr>
          </a:outerShdw>
        </a:effectLst>
      </dgm:spPr>
      <dgm:t>
        <a:bodyPr/>
        <a:lstStyle/>
        <a:p>
          <a:r>
            <a:rPr lang="en-US" sz="1800" b="1" i="0" dirty="0" smtClean="0">
              <a:solidFill>
                <a:schemeClr val="tx1"/>
              </a:solidFill>
            </a:rPr>
            <a:t>Youth Case Manager &amp; Outreach</a:t>
          </a:r>
          <a:endParaRPr lang="en-US" sz="1800" b="1" i="0" dirty="0">
            <a:solidFill>
              <a:schemeClr val="tx1"/>
            </a:solidFill>
          </a:endParaRPr>
        </a:p>
      </dgm:t>
    </dgm:pt>
    <dgm:pt modelId="{F7EE832F-29D3-F74A-9FF4-AFD1BA2D1D3F}" type="parTrans" cxnId="{DD6C5AB4-BA6F-2D4A-A97E-EDB686672D64}">
      <dgm:prSet/>
      <dgm:spPr/>
      <dgm:t>
        <a:bodyPr/>
        <a:lstStyle/>
        <a:p>
          <a:endParaRPr lang="en-US"/>
        </a:p>
      </dgm:t>
    </dgm:pt>
    <dgm:pt modelId="{80E86808-844D-FC40-8216-5888B8A59900}" type="sibTrans" cxnId="{DD6C5AB4-BA6F-2D4A-A97E-EDB686672D64}">
      <dgm:prSet/>
      <dgm:spPr/>
      <dgm:t>
        <a:bodyPr/>
        <a:lstStyle/>
        <a:p>
          <a:endParaRPr lang="en-US"/>
        </a:p>
      </dgm:t>
    </dgm:pt>
    <dgm:pt modelId="{3529D9A7-0807-9648-971B-3037FD15EB4F}">
      <dgm:prSet custT="1"/>
      <dgm:spPr>
        <a:ln w="25400">
          <a:solidFill>
            <a:srgbClr val="52A29D"/>
          </a:solidFill>
        </a:ln>
      </dgm:spPr>
      <dgm:t>
        <a:bodyPr/>
        <a:lstStyle/>
        <a:p>
          <a:r>
            <a:rPr lang="en-US" sz="1400" dirty="0" smtClean="0">
              <a:solidFill>
                <a:schemeClr val="tx1"/>
              </a:solidFill>
              <a:latin typeface="Arial"/>
              <a:cs typeface="Arial"/>
            </a:rPr>
            <a:t>Oversees after-school program and program for out-of-school youth</a:t>
          </a:r>
          <a:endParaRPr lang="en-US" sz="1400" dirty="0">
            <a:solidFill>
              <a:schemeClr val="tx1"/>
            </a:solidFill>
            <a:latin typeface="Arial"/>
            <a:cs typeface="Arial"/>
          </a:endParaRPr>
        </a:p>
      </dgm:t>
    </dgm:pt>
    <dgm:pt modelId="{C9800C86-FB00-C443-8073-28441F5D39D3}" type="parTrans" cxnId="{C51B9007-2992-E74B-A26A-48D5950D5A61}">
      <dgm:prSet/>
      <dgm:spPr>
        <a:ln w="12700">
          <a:solidFill>
            <a:srgbClr val="52A29D"/>
          </a:solidFill>
        </a:ln>
      </dgm:spPr>
      <dgm:t>
        <a:bodyPr/>
        <a:lstStyle/>
        <a:p>
          <a:endParaRPr lang="en-US"/>
        </a:p>
      </dgm:t>
    </dgm:pt>
    <dgm:pt modelId="{0010B3A6-250F-B04F-B9FA-4220095D2DB4}" type="sibTrans" cxnId="{C51B9007-2992-E74B-A26A-48D5950D5A61}">
      <dgm:prSet/>
      <dgm:spPr/>
      <dgm:t>
        <a:bodyPr/>
        <a:lstStyle/>
        <a:p>
          <a:endParaRPr lang="en-US"/>
        </a:p>
      </dgm:t>
    </dgm:pt>
    <dgm:pt modelId="{A236763D-5267-8843-AA95-B262597C17B8}">
      <dgm:prSet custT="1"/>
      <dgm:spPr>
        <a:ln w="25400">
          <a:solidFill>
            <a:srgbClr val="52A29D"/>
          </a:solidFill>
        </a:ln>
      </dgm:spPr>
      <dgm:t>
        <a:bodyPr/>
        <a:lstStyle/>
        <a:p>
          <a:r>
            <a:rPr lang="en-US" sz="1400" dirty="0" smtClean="0">
              <a:solidFill>
                <a:schemeClr val="tx1"/>
              </a:solidFill>
              <a:latin typeface="Arial"/>
              <a:cs typeface="Arial"/>
            </a:rPr>
            <a:t>Interface with community and stakeholders, public engagement, partnerships; based at partner high school</a:t>
          </a:r>
          <a:endParaRPr lang="en-US" sz="1400" dirty="0">
            <a:solidFill>
              <a:schemeClr val="tx1"/>
            </a:solidFill>
            <a:latin typeface="Arial"/>
            <a:cs typeface="Arial"/>
          </a:endParaRPr>
        </a:p>
      </dgm:t>
    </dgm:pt>
    <dgm:pt modelId="{46C8C7E7-B568-2146-83D5-ECBBD82D8CF2}" type="sibTrans" cxnId="{44BDBC21-5345-DC40-84AB-B1AE9D921AAA}">
      <dgm:prSet/>
      <dgm:spPr/>
      <dgm:t>
        <a:bodyPr/>
        <a:lstStyle/>
        <a:p>
          <a:endParaRPr lang="en-US"/>
        </a:p>
      </dgm:t>
    </dgm:pt>
    <dgm:pt modelId="{4B529B2D-8BA9-754D-873C-318038800B27}" type="parTrans" cxnId="{44BDBC21-5345-DC40-84AB-B1AE9D921AAA}">
      <dgm:prSet/>
      <dgm:spPr>
        <a:ln w="12700">
          <a:solidFill>
            <a:srgbClr val="52A29D"/>
          </a:solidFill>
        </a:ln>
      </dgm:spPr>
      <dgm:t>
        <a:bodyPr/>
        <a:lstStyle/>
        <a:p>
          <a:endParaRPr lang="en-US"/>
        </a:p>
      </dgm:t>
    </dgm:pt>
    <dgm:pt modelId="{26257AF7-DBEB-184A-A53D-64CFBD895B9B}">
      <dgm:prSet phldrT="[Text]" custT="1"/>
      <dgm:spPr>
        <a:solidFill>
          <a:srgbClr val="52A29D"/>
        </a:solidFill>
        <a:effectLst>
          <a:outerShdw blurRad="50800" dist="38100" dir="2700000" algn="tl" rotWithShape="0">
            <a:srgbClr val="000000">
              <a:alpha val="34000"/>
            </a:srgbClr>
          </a:outerShdw>
        </a:effectLst>
      </dgm:spPr>
      <dgm:t>
        <a:bodyPr/>
        <a:lstStyle/>
        <a:p>
          <a:r>
            <a:rPr lang="en-US" sz="1800" b="1" i="0" dirty="0" smtClean="0">
              <a:solidFill>
                <a:schemeClr val="tx1"/>
              </a:solidFill>
            </a:rPr>
            <a:t>Public Ally</a:t>
          </a:r>
          <a:endParaRPr lang="en-US" sz="1800" b="1" i="0" dirty="0">
            <a:solidFill>
              <a:schemeClr val="tx1"/>
            </a:solidFill>
          </a:endParaRPr>
        </a:p>
      </dgm:t>
    </dgm:pt>
    <dgm:pt modelId="{6421CD2D-9EA4-0941-AF04-0679630D1245}" type="parTrans" cxnId="{77D33380-F761-9F4B-94E7-80B0A563DB32}">
      <dgm:prSet/>
      <dgm:spPr/>
      <dgm:t>
        <a:bodyPr/>
        <a:lstStyle/>
        <a:p>
          <a:endParaRPr lang="en-US"/>
        </a:p>
      </dgm:t>
    </dgm:pt>
    <dgm:pt modelId="{454B7A70-08F4-EF4D-97C0-3CE546C41369}" type="sibTrans" cxnId="{77D33380-F761-9F4B-94E7-80B0A563DB32}">
      <dgm:prSet/>
      <dgm:spPr/>
      <dgm:t>
        <a:bodyPr/>
        <a:lstStyle/>
        <a:p>
          <a:endParaRPr lang="en-US"/>
        </a:p>
      </dgm:t>
    </dgm:pt>
    <dgm:pt modelId="{3203CE31-14B0-0841-9994-39416A3B0168}">
      <dgm:prSet phldrT="[Text]" custT="1"/>
      <dgm:spPr>
        <a:ln w="25400">
          <a:solidFill>
            <a:srgbClr val="52A29D"/>
          </a:solidFill>
        </a:ln>
      </dgm:spPr>
      <dgm:t>
        <a:bodyPr/>
        <a:lstStyle/>
        <a:p>
          <a:r>
            <a:rPr lang="en-US" sz="1400" dirty="0" smtClean="0">
              <a:solidFill>
                <a:schemeClr val="tx1"/>
              </a:solidFill>
            </a:rPr>
            <a:t>Responsible for community outreach and middle-school recruitment; works with after-school program</a:t>
          </a:r>
          <a:endParaRPr lang="en-US" sz="1400" dirty="0">
            <a:solidFill>
              <a:schemeClr val="tx1"/>
            </a:solidFill>
          </a:endParaRPr>
        </a:p>
      </dgm:t>
    </dgm:pt>
    <dgm:pt modelId="{0A02AFDC-1CEA-BC4C-A972-B16EA52DF64E}" type="parTrans" cxnId="{EF7E4C9E-FDF7-E245-B3F6-FFD241DCF5EB}">
      <dgm:prSet/>
      <dgm:spPr>
        <a:ln w="12700">
          <a:solidFill>
            <a:srgbClr val="52A29D"/>
          </a:solidFill>
        </a:ln>
      </dgm:spPr>
      <dgm:t>
        <a:bodyPr/>
        <a:lstStyle/>
        <a:p>
          <a:endParaRPr lang="en-US"/>
        </a:p>
      </dgm:t>
    </dgm:pt>
    <dgm:pt modelId="{F4060D41-8A61-3F4C-AA02-16418F8DACCF}" type="sibTrans" cxnId="{EF7E4C9E-FDF7-E245-B3F6-FFD241DCF5EB}">
      <dgm:prSet/>
      <dgm:spPr/>
      <dgm:t>
        <a:bodyPr/>
        <a:lstStyle/>
        <a:p>
          <a:endParaRPr lang="en-US"/>
        </a:p>
      </dgm:t>
    </dgm:pt>
    <dgm:pt modelId="{4659E262-4F92-A447-BB43-B9928997CB1E}" type="pres">
      <dgm:prSet presAssocID="{83EF8862-649A-A249-B338-ECF06308ED08}" presName="diagram" presStyleCnt="0">
        <dgm:presLayoutVars>
          <dgm:chPref val="1"/>
          <dgm:dir/>
          <dgm:animOne val="branch"/>
          <dgm:animLvl val="lvl"/>
          <dgm:resizeHandles/>
        </dgm:presLayoutVars>
      </dgm:prSet>
      <dgm:spPr/>
      <dgm:t>
        <a:bodyPr/>
        <a:lstStyle/>
        <a:p>
          <a:endParaRPr lang="en-US"/>
        </a:p>
      </dgm:t>
    </dgm:pt>
    <dgm:pt modelId="{8905D3A0-D832-BA4D-B3DD-A96B7D443AC8}" type="pres">
      <dgm:prSet presAssocID="{5105419B-622E-B04A-AAED-0EB6FE2CC1F8}" presName="root" presStyleCnt="0"/>
      <dgm:spPr/>
    </dgm:pt>
    <dgm:pt modelId="{F17CB020-BC48-DE4F-8142-876CE43EF239}" type="pres">
      <dgm:prSet presAssocID="{5105419B-622E-B04A-AAED-0EB6FE2CC1F8}" presName="rootComposite" presStyleCnt="0"/>
      <dgm:spPr/>
    </dgm:pt>
    <dgm:pt modelId="{D2AC007C-A503-0E47-AD6E-447C843B6215}" type="pres">
      <dgm:prSet presAssocID="{5105419B-622E-B04A-AAED-0EB6FE2CC1F8}" presName="rootText" presStyleLbl="node1" presStyleIdx="0" presStyleCnt="3" custLinFactNeighborX="2967"/>
      <dgm:spPr/>
      <dgm:t>
        <a:bodyPr/>
        <a:lstStyle/>
        <a:p>
          <a:endParaRPr lang="en-US"/>
        </a:p>
      </dgm:t>
    </dgm:pt>
    <dgm:pt modelId="{E66E7154-3939-EA4C-8B95-E7FF207FF057}" type="pres">
      <dgm:prSet presAssocID="{5105419B-622E-B04A-AAED-0EB6FE2CC1F8}" presName="rootConnector" presStyleLbl="node1" presStyleIdx="0" presStyleCnt="3"/>
      <dgm:spPr/>
      <dgm:t>
        <a:bodyPr/>
        <a:lstStyle/>
        <a:p>
          <a:endParaRPr lang="en-US"/>
        </a:p>
      </dgm:t>
    </dgm:pt>
    <dgm:pt modelId="{4F5AE73C-1154-6043-BE86-EE69127CAD50}" type="pres">
      <dgm:prSet presAssocID="{5105419B-622E-B04A-AAED-0EB6FE2CC1F8}" presName="childShape" presStyleCnt="0"/>
      <dgm:spPr/>
    </dgm:pt>
    <dgm:pt modelId="{D7EC0492-0B3A-7148-BDA6-9F126DA19AA3}" type="pres">
      <dgm:prSet presAssocID="{4B529B2D-8BA9-754D-873C-318038800B27}" presName="Name13" presStyleLbl="parChTrans1D2" presStyleIdx="0" presStyleCnt="3"/>
      <dgm:spPr/>
      <dgm:t>
        <a:bodyPr/>
        <a:lstStyle/>
        <a:p>
          <a:endParaRPr lang="en-US"/>
        </a:p>
      </dgm:t>
    </dgm:pt>
    <dgm:pt modelId="{D3EB271C-EFEA-A545-99E0-8FB1A781C257}" type="pres">
      <dgm:prSet presAssocID="{A236763D-5267-8843-AA95-B262597C17B8}" presName="childText" presStyleLbl="bgAcc1" presStyleIdx="0" presStyleCnt="3" custScaleY="197444">
        <dgm:presLayoutVars>
          <dgm:bulletEnabled val="1"/>
        </dgm:presLayoutVars>
      </dgm:prSet>
      <dgm:spPr/>
      <dgm:t>
        <a:bodyPr/>
        <a:lstStyle/>
        <a:p>
          <a:endParaRPr lang="en-US"/>
        </a:p>
      </dgm:t>
    </dgm:pt>
    <dgm:pt modelId="{1BBCE5F2-FD14-4242-BB7A-F790B209A21C}" type="pres">
      <dgm:prSet presAssocID="{70CB82FA-A2EF-C64A-A4C4-72210165181B}" presName="root" presStyleCnt="0"/>
      <dgm:spPr/>
    </dgm:pt>
    <dgm:pt modelId="{C6367E70-DEC5-8341-A9C0-7CF3719A2BCB}" type="pres">
      <dgm:prSet presAssocID="{70CB82FA-A2EF-C64A-A4C4-72210165181B}" presName="rootComposite" presStyleCnt="0"/>
      <dgm:spPr/>
    </dgm:pt>
    <dgm:pt modelId="{2A9415C7-BD66-5B44-97DF-4DAC0639CD0D}" type="pres">
      <dgm:prSet presAssocID="{70CB82FA-A2EF-C64A-A4C4-72210165181B}" presName="rootText" presStyleLbl="node1" presStyleIdx="1" presStyleCnt="3"/>
      <dgm:spPr/>
      <dgm:t>
        <a:bodyPr/>
        <a:lstStyle/>
        <a:p>
          <a:endParaRPr lang="en-US"/>
        </a:p>
      </dgm:t>
    </dgm:pt>
    <dgm:pt modelId="{E7A7DA77-9D7C-FC4A-824F-CA9F9AD99030}" type="pres">
      <dgm:prSet presAssocID="{70CB82FA-A2EF-C64A-A4C4-72210165181B}" presName="rootConnector" presStyleLbl="node1" presStyleIdx="1" presStyleCnt="3"/>
      <dgm:spPr/>
      <dgm:t>
        <a:bodyPr/>
        <a:lstStyle/>
        <a:p>
          <a:endParaRPr lang="en-US"/>
        </a:p>
      </dgm:t>
    </dgm:pt>
    <dgm:pt modelId="{A03CF402-7149-6F4D-8BC6-135DC24F2FE7}" type="pres">
      <dgm:prSet presAssocID="{70CB82FA-A2EF-C64A-A4C4-72210165181B}" presName="childShape" presStyleCnt="0"/>
      <dgm:spPr/>
    </dgm:pt>
    <dgm:pt modelId="{BBC436AB-F13A-C442-9775-F1D19E1C7DCA}" type="pres">
      <dgm:prSet presAssocID="{C9800C86-FB00-C443-8073-28441F5D39D3}" presName="Name13" presStyleLbl="parChTrans1D2" presStyleIdx="1" presStyleCnt="3"/>
      <dgm:spPr/>
      <dgm:t>
        <a:bodyPr/>
        <a:lstStyle/>
        <a:p>
          <a:endParaRPr lang="en-US"/>
        </a:p>
      </dgm:t>
    </dgm:pt>
    <dgm:pt modelId="{6AA9942B-907B-3A4F-A894-568158C4CF4A}" type="pres">
      <dgm:prSet presAssocID="{3529D9A7-0807-9648-971B-3037FD15EB4F}" presName="childText" presStyleLbl="bgAcc1" presStyleIdx="1" presStyleCnt="3" custScaleY="197495">
        <dgm:presLayoutVars>
          <dgm:bulletEnabled val="1"/>
        </dgm:presLayoutVars>
      </dgm:prSet>
      <dgm:spPr/>
      <dgm:t>
        <a:bodyPr/>
        <a:lstStyle/>
        <a:p>
          <a:endParaRPr lang="en-US"/>
        </a:p>
      </dgm:t>
    </dgm:pt>
    <dgm:pt modelId="{59FE474E-BF31-E74A-837E-46357E5DD2F2}" type="pres">
      <dgm:prSet presAssocID="{26257AF7-DBEB-184A-A53D-64CFBD895B9B}" presName="root" presStyleCnt="0"/>
      <dgm:spPr/>
    </dgm:pt>
    <dgm:pt modelId="{B2950105-DF94-B441-B403-C13ADDBA16E6}" type="pres">
      <dgm:prSet presAssocID="{26257AF7-DBEB-184A-A53D-64CFBD895B9B}" presName="rootComposite" presStyleCnt="0"/>
      <dgm:spPr/>
    </dgm:pt>
    <dgm:pt modelId="{232ABDBD-94A7-1F4D-B346-63ED86D6CFCE}" type="pres">
      <dgm:prSet presAssocID="{26257AF7-DBEB-184A-A53D-64CFBD895B9B}" presName="rootText" presStyleLbl="node1" presStyleIdx="2" presStyleCnt="3"/>
      <dgm:spPr/>
      <dgm:t>
        <a:bodyPr/>
        <a:lstStyle/>
        <a:p>
          <a:endParaRPr lang="en-US"/>
        </a:p>
      </dgm:t>
    </dgm:pt>
    <dgm:pt modelId="{228D435E-5B99-EF48-99C6-FAB3239768F2}" type="pres">
      <dgm:prSet presAssocID="{26257AF7-DBEB-184A-A53D-64CFBD895B9B}" presName="rootConnector" presStyleLbl="node1" presStyleIdx="2" presStyleCnt="3"/>
      <dgm:spPr/>
      <dgm:t>
        <a:bodyPr/>
        <a:lstStyle/>
        <a:p>
          <a:endParaRPr lang="en-US"/>
        </a:p>
      </dgm:t>
    </dgm:pt>
    <dgm:pt modelId="{F013925D-511A-D048-AB9B-DBF24FF45890}" type="pres">
      <dgm:prSet presAssocID="{26257AF7-DBEB-184A-A53D-64CFBD895B9B}" presName="childShape" presStyleCnt="0"/>
      <dgm:spPr/>
    </dgm:pt>
    <dgm:pt modelId="{29662E4E-4D7F-554F-89F2-76ADCA815E78}" type="pres">
      <dgm:prSet presAssocID="{0A02AFDC-1CEA-BC4C-A972-B16EA52DF64E}" presName="Name13" presStyleLbl="parChTrans1D2" presStyleIdx="2" presStyleCnt="3"/>
      <dgm:spPr/>
      <dgm:t>
        <a:bodyPr/>
        <a:lstStyle/>
        <a:p>
          <a:endParaRPr lang="en-US"/>
        </a:p>
      </dgm:t>
    </dgm:pt>
    <dgm:pt modelId="{5A562FA2-1C75-6548-B6A6-9CEDF88C9842}" type="pres">
      <dgm:prSet presAssocID="{3203CE31-14B0-0841-9994-39416A3B0168}" presName="childText" presStyleLbl="bgAcc1" presStyleIdx="2" presStyleCnt="3" custScaleY="197597">
        <dgm:presLayoutVars>
          <dgm:bulletEnabled val="1"/>
        </dgm:presLayoutVars>
      </dgm:prSet>
      <dgm:spPr/>
      <dgm:t>
        <a:bodyPr/>
        <a:lstStyle/>
        <a:p>
          <a:endParaRPr lang="en-US"/>
        </a:p>
      </dgm:t>
    </dgm:pt>
  </dgm:ptLst>
  <dgm:cxnLst>
    <dgm:cxn modelId="{8BF87638-F04C-5C4A-9173-16E2459D39BA}" type="presOf" srcId="{5105419B-622E-B04A-AAED-0EB6FE2CC1F8}" destId="{D2AC007C-A503-0E47-AD6E-447C843B6215}" srcOrd="0" destOrd="0" presId="urn:microsoft.com/office/officeart/2005/8/layout/hierarchy3"/>
    <dgm:cxn modelId="{77D33380-F761-9F4B-94E7-80B0A563DB32}" srcId="{83EF8862-649A-A249-B338-ECF06308ED08}" destId="{26257AF7-DBEB-184A-A53D-64CFBD895B9B}" srcOrd="2" destOrd="0" parTransId="{6421CD2D-9EA4-0941-AF04-0679630D1245}" sibTransId="{454B7A70-08F4-EF4D-97C0-3CE546C41369}"/>
    <dgm:cxn modelId="{82F9AA85-88DA-C44F-BE86-E39C79572A0B}" type="presOf" srcId="{26257AF7-DBEB-184A-A53D-64CFBD895B9B}" destId="{228D435E-5B99-EF48-99C6-FAB3239768F2}" srcOrd="1" destOrd="0" presId="urn:microsoft.com/office/officeart/2005/8/layout/hierarchy3"/>
    <dgm:cxn modelId="{C51B9007-2992-E74B-A26A-48D5950D5A61}" srcId="{70CB82FA-A2EF-C64A-A4C4-72210165181B}" destId="{3529D9A7-0807-9648-971B-3037FD15EB4F}" srcOrd="0" destOrd="0" parTransId="{C9800C86-FB00-C443-8073-28441F5D39D3}" sibTransId="{0010B3A6-250F-B04F-B9FA-4220095D2DB4}"/>
    <dgm:cxn modelId="{EF7E4C9E-FDF7-E245-B3F6-FFD241DCF5EB}" srcId="{26257AF7-DBEB-184A-A53D-64CFBD895B9B}" destId="{3203CE31-14B0-0841-9994-39416A3B0168}" srcOrd="0" destOrd="0" parTransId="{0A02AFDC-1CEA-BC4C-A972-B16EA52DF64E}" sibTransId="{F4060D41-8A61-3F4C-AA02-16418F8DACCF}"/>
    <dgm:cxn modelId="{5D51771F-2E58-2A47-BC75-58C6690D47E5}" type="presOf" srcId="{70CB82FA-A2EF-C64A-A4C4-72210165181B}" destId="{E7A7DA77-9D7C-FC4A-824F-CA9F9AD99030}" srcOrd="1" destOrd="0" presId="urn:microsoft.com/office/officeart/2005/8/layout/hierarchy3"/>
    <dgm:cxn modelId="{34E2A145-7FA6-B146-A05E-257944D51CE2}" srcId="{83EF8862-649A-A249-B338-ECF06308ED08}" destId="{5105419B-622E-B04A-AAED-0EB6FE2CC1F8}" srcOrd="0" destOrd="0" parTransId="{93F5888F-3955-164D-AA9A-AA83451BF929}" sibTransId="{6D7F0170-0C99-AD46-8375-985F2A4E6FD5}"/>
    <dgm:cxn modelId="{E54AABB2-13B8-D241-8974-37B4646804EC}" type="presOf" srcId="{83EF8862-649A-A249-B338-ECF06308ED08}" destId="{4659E262-4F92-A447-BB43-B9928997CB1E}" srcOrd="0" destOrd="0" presId="urn:microsoft.com/office/officeart/2005/8/layout/hierarchy3"/>
    <dgm:cxn modelId="{C96BBB49-7E58-D540-BA3C-C5E953F43A44}" type="presOf" srcId="{26257AF7-DBEB-184A-A53D-64CFBD895B9B}" destId="{232ABDBD-94A7-1F4D-B346-63ED86D6CFCE}" srcOrd="0" destOrd="0" presId="urn:microsoft.com/office/officeart/2005/8/layout/hierarchy3"/>
    <dgm:cxn modelId="{D27A37FC-A927-1941-A2A1-A390212BAD0C}" type="presOf" srcId="{3203CE31-14B0-0841-9994-39416A3B0168}" destId="{5A562FA2-1C75-6548-B6A6-9CEDF88C9842}" srcOrd="0" destOrd="0" presId="urn:microsoft.com/office/officeart/2005/8/layout/hierarchy3"/>
    <dgm:cxn modelId="{8AAD1966-DFB2-F040-90B6-4170785C9A9A}" type="presOf" srcId="{0A02AFDC-1CEA-BC4C-A972-B16EA52DF64E}" destId="{29662E4E-4D7F-554F-89F2-76ADCA815E78}" srcOrd="0" destOrd="0" presId="urn:microsoft.com/office/officeart/2005/8/layout/hierarchy3"/>
    <dgm:cxn modelId="{C0AA8FB5-A9F8-B34A-818A-03E917E6CA82}" type="presOf" srcId="{C9800C86-FB00-C443-8073-28441F5D39D3}" destId="{BBC436AB-F13A-C442-9775-F1D19E1C7DCA}" srcOrd="0" destOrd="0" presId="urn:microsoft.com/office/officeart/2005/8/layout/hierarchy3"/>
    <dgm:cxn modelId="{F5002DBA-77B4-804A-9A49-E5F8C86D56A3}" type="presOf" srcId="{4B529B2D-8BA9-754D-873C-318038800B27}" destId="{D7EC0492-0B3A-7148-BDA6-9F126DA19AA3}" srcOrd="0" destOrd="0" presId="urn:microsoft.com/office/officeart/2005/8/layout/hierarchy3"/>
    <dgm:cxn modelId="{28F7C8EA-0E81-8C43-BD04-9530EDF222F6}" type="presOf" srcId="{70CB82FA-A2EF-C64A-A4C4-72210165181B}" destId="{2A9415C7-BD66-5B44-97DF-4DAC0639CD0D}" srcOrd="0" destOrd="0" presId="urn:microsoft.com/office/officeart/2005/8/layout/hierarchy3"/>
    <dgm:cxn modelId="{114E80F4-6B64-884F-AC95-0AFECA355436}" type="presOf" srcId="{A236763D-5267-8843-AA95-B262597C17B8}" destId="{D3EB271C-EFEA-A545-99E0-8FB1A781C257}" srcOrd="0" destOrd="0" presId="urn:microsoft.com/office/officeart/2005/8/layout/hierarchy3"/>
    <dgm:cxn modelId="{B6D2ED89-FF16-484D-AD7D-78D068A82031}" type="presOf" srcId="{3529D9A7-0807-9648-971B-3037FD15EB4F}" destId="{6AA9942B-907B-3A4F-A894-568158C4CF4A}" srcOrd="0" destOrd="0" presId="urn:microsoft.com/office/officeart/2005/8/layout/hierarchy3"/>
    <dgm:cxn modelId="{AD84895E-1BC2-AB46-AD47-58F9D585AB75}" type="presOf" srcId="{5105419B-622E-B04A-AAED-0EB6FE2CC1F8}" destId="{E66E7154-3939-EA4C-8B95-E7FF207FF057}" srcOrd="1" destOrd="0" presId="urn:microsoft.com/office/officeart/2005/8/layout/hierarchy3"/>
    <dgm:cxn modelId="{DD6C5AB4-BA6F-2D4A-A97E-EDB686672D64}" srcId="{83EF8862-649A-A249-B338-ECF06308ED08}" destId="{70CB82FA-A2EF-C64A-A4C4-72210165181B}" srcOrd="1" destOrd="0" parTransId="{F7EE832F-29D3-F74A-9FF4-AFD1BA2D1D3F}" sibTransId="{80E86808-844D-FC40-8216-5888B8A59900}"/>
    <dgm:cxn modelId="{44BDBC21-5345-DC40-84AB-B1AE9D921AAA}" srcId="{5105419B-622E-B04A-AAED-0EB6FE2CC1F8}" destId="{A236763D-5267-8843-AA95-B262597C17B8}" srcOrd="0" destOrd="0" parTransId="{4B529B2D-8BA9-754D-873C-318038800B27}" sibTransId="{46C8C7E7-B568-2146-83D5-ECBBD82D8CF2}"/>
    <dgm:cxn modelId="{264F9105-5E2A-6447-83DC-13E30D0F8D0D}" type="presParOf" srcId="{4659E262-4F92-A447-BB43-B9928997CB1E}" destId="{8905D3A0-D832-BA4D-B3DD-A96B7D443AC8}" srcOrd="0" destOrd="0" presId="urn:microsoft.com/office/officeart/2005/8/layout/hierarchy3"/>
    <dgm:cxn modelId="{AFFD0ED4-26CF-A84D-8609-8869D7AACBFC}" type="presParOf" srcId="{8905D3A0-D832-BA4D-B3DD-A96B7D443AC8}" destId="{F17CB020-BC48-DE4F-8142-876CE43EF239}" srcOrd="0" destOrd="0" presId="urn:microsoft.com/office/officeart/2005/8/layout/hierarchy3"/>
    <dgm:cxn modelId="{EA1399D2-4F88-F344-B456-FCE693AEC674}" type="presParOf" srcId="{F17CB020-BC48-DE4F-8142-876CE43EF239}" destId="{D2AC007C-A503-0E47-AD6E-447C843B6215}" srcOrd="0" destOrd="0" presId="urn:microsoft.com/office/officeart/2005/8/layout/hierarchy3"/>
    <dgm:cxn modelId="{02E2D3AD-BAB0-7549-9E57-A9946607ED14}" type="presParOf" srcId="{F17CB020-BC48-DE4F-8142-876CE43EF239}" destId="{E66E7154-3939-EA4C-8B95-E7FF207FF057}" srcOrd="1" destOrd="0" presId="urn:microsoft.com/office/officeart/2005/8/layout/hierarchy3"/>
    <dgm:cxn modelId="{C2C0ACEC-7094-9C4A-8023-ED6026D33049}" type="presParOf" srcId="{8905D3A0-D832-BA4D-B3DD-A96B7D443AC8}" destId="{4F5AE73C-1154-6043-BE86-EE69127CAD50}" srcOrd="1" destOrd="0" presId="urn:microsoft.com/office/officeart/2005/8/layout/hierarchy3"/>
    <dgm:cxn modelId="{151C08F0-78A0-254A-94F7-883535052B0B}" type="presParOf" srcId="{4F5AE73C-1154-6043-BE86-EE69127CAD50}" destId="{D7EC0492-0B3A-7148-BDA6-9F126DA19AA3}" srcOrd="0" destOrd="0" presId="urn:microsoft.com/office/officeart/2005/8/layout/hierarchy3"/>
    <dgm:cxn modelId="{79BCC57F-4B3E-E542-9C23-B31100B2ED13}" type="presParOf" srcId="{4F5AE73C-1154-6043-BE86-EE69127CAD50}" destId="{D3EB271C-EFEA-A545-99E0-8FB1A781C257}" srcOrd="1" destOrd="0" presId="urn:microsoft.com/office/officeart/2005/8/layout/hierarchy3"/>
    <dgm:cxn modelId="{E3258940-D708-A84F-8C25-812871F38432}" type="presParOf" srcId="{4659E262-4F92-A447-BB43-B9928997CB1E}" destId="{1BBCE5F2-FD14-4242-BB7A-F790B209A21C}" srcOrd="1" destOrd="0" presId="urn:microsoft.com/office/officeart/2005/8/layout/hierarchy3"/>
    <dgm:cxn modelId="{2176377E-7133-CA47-AF97-CE063266ED15}" type="presParOf" srcId="{1BBCE5F2-FD14-4242-BB7A-F790B209A21C}" destId="{C6367E70-DEC5-8341-A9C0-7CF3719A2BCB}" srcOrd="0" destOrd="0" presId="urn:microsoft.com/office/officeart/2005/8/layout/hierarchy3"/>
    <dgm:cxn modelId="{11A5975B-D3AF-C243-B164-731DEC2A36A9}" type="presParOf" srcId="{C6367E70-DEC5-8341-A9C0-7CF3719A2BCB}" destId="{2A9415C7-BD66-5B44-97DF-4DAC0639CD0D}" srcOrd="0" destOrd="0" presId="urn:microsoft.com/office/officeart/2005/8/layout/hierarchy3"/>
    <dgm:cxn modelId="{57BEA8B1-9022-C543-B543-7C5BF2C95169}" type="presParOf" srcId="{C6367E70-DEC5-8341-A9C0-7CF3719A2BCB}" destId="{E7A7DA77-9D7C-FC4A-824F-CA9F9AD99030}" srcOrd="1" destOrd="0" presId="urn:microsoft.com/office/officeart/2005/8/layout/hierarchy3"/>
    <dgm:cxn modelId="{83864DFD-F381-A34F-A194-2A7FDCE93731}" type="presParOf" srcId="{1BBCE5F2-FD14-4242-BB7A-F790B209A21C}" destId="{A03CF402-7149-6F4D-8BC6-135DC24F2FE7}" srcOrd="1" destOrd="0" presId="urn:microsoft.com/office/officeart/2005/8/layout/hierarchy3"/>
    <dgm:cxn modelId="{0902168E-6C41-AA4E-AF2A-8B5408871B00}" type="presParOf" srcId="{A03CF402-7149-6F4D-8BC6-135DC24F2FE7}" destId="{BBC436AB-F13A-C442-9775-F1D19E1C7DCA}" srcOrd="0" destOrd="0" presId="urn:microsoft.com/office/officeart/2005/8/layout/hierarchy3"/>
    <dgm:cxn modelId="{4E801989-6A53-6C42-9A2B-53BABB1EA4D1}" type="presParOf" srcId="{A03CF402-7149-6F4D-8BC6-135DC24F2FE7}" destId="{6AA9942B-907B-3A4F-A894-568158C4CF4A}" srcOrd="1" destOrd="0" presId="urn:microsoft.com/office/officeart/2005/8/layout/hierarchy3"/>
    <dgm:cxn modelId="{678D6CA9-072F-DB4E-9B59-C7F6D17D3B00}" type="presParOf" srcId="{4659E262-4F92-A447-BB43-B9928997CB1E}" destId="{59FE474E-BF31-E74A-837E-46357E5DD2F2}" srcOrd="2" destOrd="0" presId="urn:microsoft.com/office/officeart/2005/8/layout/hierarchy3"/>
    <dgm:cxn modelId="{181AC9AF-F551-DA49-8B17-4A7A427B57B5}" type="presParOf" srcId="{59FE474E-BF31-E74A-837E-46357E5DD2F2}" destId="{B2950105-DF94-B441-B403-C13ADDBA16E6}" srcOrd="0" destOrd="0" presId="urn:microsoft.com/office/officeart/2005/8/layout/hierarchy3"/>
    <dgm:cxn modelId="{DD4AB28F-D727-EF4F-9C39-C8F34F0D84C8}" type="presParOf" srcId="{B2950105-DF94-B441-B403-C13ADDBA16E6}" destId="{232ABDBD-94A7-1F4D-B346-63ED86D6CFCE}" srcOrd="0" destOrd="0" presId="urn:microsoft.com/office/officeart/2005/8/layout/hierarchy3"/>
    <dgm:cxn modelId="{6C8A7E33-C134-7044-9D29-48F808365AD1}" type="presParOf" srcId="{B2950105-DF94-B441-B403-C13ADDBA16E6}" destId="{228D435E-5B99-EF48-99C6-FAB3239768F2}" srcOrd="1" destOrd="0" presId="urn:microsoft.com/office/officeart/2005/8/layout/hierarchy3"/>
    <dgm:cxn modelId="{F500A349-2CE0-3849-B2C4-4CDA67691FB1}" type="presParOf" srcId="{59FE474E-BF31-E74A-837E-46357E5DD2F2}" destId="{F013925D-511A-D048-AB9B-DBF24FF45890}" srcOrd="1" destOrd="0" presId="urn:microsoft.com/office/officeart/2005/8/layout/hierarchy3"/>
    <dgm:cxn modelId="{9C9C575A-75C9-F943-9524-6F61CF2C2097}" type="presParOf" srcId="{F013925D-511A-D048-AB9B-DBF24FF45890}" destId="{29662E4E-4D7F-554F-89F2-76ADCA815E78}" srcOrd="0" destOrd="0" presId="urn:microsoft.com/office/officeart/2005/8/layout/hierarchy3"/>
    <dgm:cxn modelId="{76C80634-E0DD-D141-9754-9BFE3FF4CF78}" type="presParOf" srcId="{F013925D-511A-D048-AB9B-DBF24FF45890}" destId="{5A562FA2-1C75-6548-B6A6-9CEDF88C984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EF8862-649A-A249-B338-ECF06308ED08}"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5105419B-622E-B04A-AAED-0EB6FE2CC1F8}">
      <dgm:prSet phldrT="[Text]" custT="1"/>
      <dgm:spPr>
        <a:solidFill>
          <a:srgbClr val="52A29D">
            <a:alpha val="90000"/>
          </a:srgbClr>
        </a:solidFill>
        <a:effectLst>
          <a:outerShdw blurRad="50800" dist="38100" dir="2700000" algn="tl" rotWithShape="0">
            <a:srgbClr val="000000">
              <a:alpha val="43000"/>
            </a:srgbClr>
          </a:outerShdw>
        </a:effectLst>
      </dgm:spPr>
      <dgm:t>
        <a:bodyPr/>
        <a:lstStyle/>
        <a:p>
          <a:r>
            <a:rPr lang="en-US" sz="1300" b="1" i="0" dirty="0" smtClean="0">
              <a:solidFill>
                <a:schemeClr val="tx1"/>
              </a:solidFill>
              <a:latin typeface="Arial"/>
              <a:cs typeface="Arial"/>
            </a:rPr>
            <a:t>Manager of Training and Data</a:t>
          </a:r>
          <a:endParaRPr lang="en-US" sz="1300" b="1" i="0" dirty="0">
            <a:solidFill>
              <a:schemeClr val="tx1"/>
            </a:solidFill>
            <a:latin typeface="Arial"/>
            <a:cs typeface="Arial"/>
          </a:endParaRPr>
        </a:p>
      </dgm:t>
    </dgm:pt>
    <dgm:pt modelId="{93F5888F-3955-164D-AA9A-AA83451BF929}" type="parTrans" cxnId="{34E2A145-7FA6-B146-A05E-257944D51CE2}">
      <dgm:prSet/>
      <dgm:spPr/>
      <dgm:t>
        <a:bodyPr/>
        <a:lstStyle/>
        <a:p>
          <a:endParaRPr lang="en-US"/>
        </a:p>
      </dgm:t>
    </dgm:pt>
    <dgm:pt modelId="{6D7F0170-0C99-AD46-8375-985F2A4E6FD5}" type="sibTrans" cxnId="{34E2A145-7FA6-B146-A05E-257944D51CE2}">
      <dgm:prSet/>
      <dgm:spPr/>
      <dgm:t>
        <a:bodyPr/>
        <a:lstStyle/>
        <a:p>
          <a:endParaRPr lang="en-US" dirty="0"/>
        </a:p>
      </dgm:t>
    </dgm:pt>
    <dgm:pt modelId="{70CB82FA-A2EF-C64A-A4C4-72210165181B}">
      <dgm:prSet phldrT="[Text]" custT="1"/>
      <dgm:spPr>
        <a:solidFill>
          <a:srgbClr val="52A29D">
            <a:alpha val="90000"/>
          </a:srgbClr>
        </a:solidFill>
        <a:effectLst>
          <a:outerShdw blurRad="50800" dist="38100" dir="2700000" algn="tl" rotWithShape="0">
            <a:srgbClr val="000000">
              <a:alpha val="43000"/>
            </a:srgbClr>
          </a:outerShdw>
        </a:effectLst>
      </dgm:spPr>
      <dgm:t>
        <a:bodyPr/>
        <a:lstStyle/>
        <a:p>
          <a:r>
            <a:rPr lang="en-US" sz="1300" b="1" i="0" dirty="0" smtClean="0">
              <a:solidFill>
                <a:schemeClr val="tx1"/>
              </a:solidFill>
              <a:latin typeface="Arial"/>
              <a:cs typeface="Arial"/>
            </a:rPr>
            <a:t>Senior Program Associate</a:t>
          </a:r>
          <a:endParaRPr lang="en-US" sz="1300" b="1" i="0" dirty="0">
            <a:solidFill>
              <a:schemeClr val="tx1"/>
            </a:solidFill>
            <a:latin typeface="Arial"/>
            <a:cs typeface="Arial"/>
          </a:endParaRPr>
        </a:p>
      </dgm:t>
    </dgm:pt>
    <dgm:pt modelId="{F7EE832F-29D3-F74A-9FF4-AFD1BA2D1D3F}" type="parTrans" cxnId="{DD6C5AB4-BA6F-2D4A-A97E-EDB686672D64}">
      <dgm:prSet/>
      <dgm:spPr/>
      <dgm:t>
        <a:bodyPr/>
        <a:lstStyle/>
        <a:p>
          <a:endParaRPr lang="en-US"/>
        </a:p>
      </dgm:t>
    </dgm:pt>
    <dgm:pt modelId="{80E86808-844D-FC40-8216-5888B8A59900}" type="sibTrans" cxnId="{DD6C5AB4-BA6F-2D4A-A97E-EDB686672D64}">
      <dgm:prSet/>
      <dgm:spPr/>
      <dgm:t>
        <a:bodyPr/>
        <a:lstStyle/>
        <a:p>
          <a:endParaRPr lang="en-US"/>
        </a:p>
      </dgm:t>
    </dgm:pt>
    <dgm:pt modelId="{3529D9A7-0807-9648-971B-3037FD15EB4F}">
      <dgm:prSet custT="1"/>
      <dgm:spPr>
        <a:ln w="25400">
          <a:solidFill>
            <a:srgbClr val="52A29D"/>
          </a:solidFill>
        </a:ln>
      </dgm:spPr>
      <dgm:t>
        <a:bodyPr/>
        <a:lstStyle/>
        <a:p>
          <a:r>
            <a:rPr lang="en-US" sz="1200" dirty="0" smtClean="0">
              <a:latin typeface="Calibri"/>
              <a:cs typeface="Arial"/>
            </a:rPr>
            <a:t>Organizes the STEP-UP Achieve health careers pipeline, manages many business relationships, and recruits and trains youth</a:t>
          </a:r>
          <a:endParaRPr lang="en-US" sz="1200" dirty="0">
            <a:latin typeface="Calibri"/>
            <a:cs typeface="Arial"/>
          </a:endParaRPr>
        </a:p>
      </dgm:t>
    </dgm:pt>
    <dgm:pt modelId="{C9800C86-FB00-C443-8073-28441F5D39D3}" type="parTrans" cxnId="{C51B9007-2992-E74B-A26A-48D5950D5A61}">
      <dgm:prSet/>
      <dgm:spPr>
        <a:ln w="12700">
          <a:solidFill>
            <a:srgbClr val="52A29D"/>
          </a:solidFill>
        </a:ln>
      </dgm:spPr>
      <dgm:t>
        <a:bodyPr/>
        <a:lstStyle/>
        <a:p>
          <a:endParaRPr lang="en-US"/>
        </a:p>
      </dgm:t>
    </dgm:pt>
    <dgm:pt modelId="{0010B3A6-250F-B04F-B9FA-4220095D2DB4}" type="sibTrans" cxnId="{C51B9007-2992-E74B-A26A-48D5950D5A61}">
      <dgm:prSet/>
      <dgm:spPr/>
      <dgm:t>
        <a:bodyPr/>
        <a:lstStyle/>
        <a:p>
          <a:endParaRPr lang="en-US"/>
        </a:p>
      </dgm:t>
    </dgm:pt>
    <dgm:pt modelId="{A236763D-5267-8843-AA95-B262597C17B8}">
      <dgm:prSet custT="1"/>
      <dgm:spPr>
        <a:ln w="25400">
          <a:solidFill>
            <a:srgbClr val="52A29D"/>
          </a:solidFill>
        </a:ln>
      </dgm:spPr>
      <dgm:t>
        <a:bodyPr/>
        <a:lstStyle/>
        <a:p>
          <a:r>
            <a:rPr lang="en-US" sz="1200" dirty="0" smtClean="0">
              <a:latin typeface="Calibri"/>
              <a:cs typeface="Arial"/>
            </a:rPr>
            <a:t>Oversees data reporting and analysis; manages work readiness training program</a:t>
          </a:r>
          <a:endParaRPr lang="en-US" sz="1200" dirty="0">
            <a:latin typeface="Calibri"/>
            <a:cs typeface="Arial"/>
          </a:endParaRPr>
        </a:p>
      </dgm:t>
    </dgm:pt>
    <dgm:pt modelId="{46C8C7E7-B568-2146-83D5-ECBBD82D8CF2}" type="sibTrans" cxnId="{44BDBC21-5345-DC40-84AB-B1AE9D921AAA}">
      <dgm:prSet/>
      <dgm:spPr/>
      <dgm:t>
        <a:bodyPr/>
        <a:lstStyle/>
        <a:p>
          <a:endParaRPr lang="en-US"/>
        </a:p>
      </dgm:t>
    </dgm:pt>
    <dgm:pt modelId="{4B529B2D-8BA9-754D-873C-318038800B27}" type="parTrans" cxnId="{44BDBC21-5345-DC40-84AB-B1AE9D921AAA}">
      <dgm:prSet/>
      <dgm:spPr>
        <a:ln w="12700">
          <a:solidFill>
            <a:srgbClr val="52A29D"/>
          </a:solidFill>
        </a:ln>
      </dgm:spPr>
      <dgm:t>
        <a:bodyPr/>
        <a:lstStyle/>
        <a:p>
          <a:endParaRPr lang="en-US"/>
        </a:p>
      </dgm:t>
    </dgm:pt>
    <dgm:pt modelId="{26257AF7-DBEB-184A-A53D-64CFBD895B9B}">
      <dgm:prSet phldrT="[Text]" custT="1"/>
      <dgm:spPr>
        <a:solidFill>
          <a:srgbClr val="52A29D">
            <a:alpha val="90000"/>
          </a:srgbClr>
        </a:solidFill>
        <a:effectLst>
          <a:outerShdw blurRad="50800" dist="38100" dir="2700000" algn="tl" rotWithShape="0">
            <a:srgbClr val="000000">
              <a:alpha val="43000"/>
            </a:srgbClr>
          </a:outerShdw>
        </a:effectLst>
      </dgm:spPr>
      <dgm:t>
        <a:bodyPr/>
        <a:lstStyle/>
        <a:p>
          <a:r>
            <a:rPr lang="en-US" sz="1300" b="1" i="0" dirty="0" smtClean="0">
              <a:solidFill>
                <a:schemeClr val="tx1"/>
              </a:solidFill>
              <a:latin typeface="Arial"/>
              <a:cs typeface="Arial"/>
            </a:rPr>
            <a:t>3 Program Associates</a:t>
          </a:r>
          <a:endParaRPr lang="en-US" sz="1300" b="1" i="0" dirty="0">
            <a:solidFill>
              <a:schemeClr val="tx1"/>
            </a:solidFill>
            <a:latin typeface="Arial"/>
            <a:cs typeface="Arial"/>
          </a:endParaRPr>
        </a:p>
      </dgm:t>
    </dgm:pt>
    <dgm:pt modelId="{6421CD2D-9EA4-0941-AF04-0679630D1245}" type="parTrans" cxnId="{77D33380-F761-9F4B-94E7-80B0A563DB32}">
      <dgm:prSet/>
      <dgm:spPr/>
      <dgm:t>
        <a:bodyPr/>
        <a:lstStyle/>
        <a:p>
          <a:endParaRPr lang="en-US"/>
        </a:p>
      </dgm:t>
    </dgm:pt>
    <dgm:pt modelId="{454B7A70-08F4-EF4D-97C0-3CE546C41369}" type="sibTrans" cxnId="{77D33380-F761-9F4B-94E7-80B0A563DB32}">
      <dgm:prSet/>
      <dgm:spPr/>
      <dgm:t>
        <a:bodyPr/>
        <a:lstStyle/>
        <a:p>
          <a:endParaRPr lang="en-US"/>
        </a:p>
      </dgm:t>
    </dgm:pt>
    <dgm:pt modelId="{3203CE31-14B0-0841-9994-39416A3B0168}">
      <dgm:prSet phldrT="[Text]" custT="1"/>
      <dgm:spPr>
        <a:ln w="25400">
          <a:solidFill>
            <a:srgbClr val="52A29D"/>
          </a:solidFill>
        </a:ln>
      </dgm:spPr>
      <dgm:t>
        <a:bodyPr/>
        <a:lstStyle/>
        <a:p>
          <a:r>
            <a:rPr lang="en-US" sz="1200" dirty="0" smtClean="0">
              <a:latin typeface="Calibri"/>
              <a:cs typeface="Arial"/>
            </a:rPr>
            <a:t>Youth and employer outreach and recruitment; coordination of work readiness training</a:t>
          </a:r>
          <a:endParaRPr lang="en-US" sz="1200" dirty="0">
            <a:latin typeface="Calibri"/>
            <a:cs typeface="Arial"/>
          </a:endParaRPr>
        </a:p>
      </dgm:t>
    </dgm:pt>
    <dgm:pt modelId="{0A02AFDC-1CEA-BC4C-A972-B16EA52DF64E}" type="parTrans" cxnId="{EF7E4C9E-FDF7-E245-B3F6-FFD241DCF5EB}">
      <dgm:prSet/>
      <dgm:spPr>
        <a:ln w="12700">
          <a:solidFill>
            <a:srgbClr val="52A29D"/>
          </a:solidFill>
        </a:ln>
      </dgm:spPr>
      <dgm:t>
        <a:bodyPr/>
        <a:lstStyle/>
        <a:p>
          <a:endParaRPr lang="en-US"/>
        </a:p>
      </dgm:t>
    </dgm:pt>
    <dgm:pt modelId="{F4060D41-8A61-3F4C-AA02-16418F8DACCF}" type="sibTrans" cxnId="{EF7E4C9E-FDF7-E245-B3F6-FFD241DCF5EB}">
      <dgm:prSet/>
      <dgm:spPr/>
      <dgm:t>
        <a:bodyPr/>
        <a:lstStyle/>
        <a:p>
          <a:endParaRPr lang="en-US"/>
        </a:p>
      </dgm:t>
    </dgm:pt>
    <dgm:pt modelId="{92C33737-5323-D549-B544-474BB9C54EB3}">
      <dgm:prSet phldrT="[Text]" custT="1"/>
      <dgm:spPr>
        <a:solidFill>
          <a:srgbClr val="52A29D">
            <a:alpha val="90000"/>
          </a:srgbClr>
        </a:solidFill>
        <a:effectLst>
          <a:outerShdw blurRad="50800" dist="38100" dir="2700000" algn="tl" rotWithShape="0">
            <a:srgbClr val="000000">
              <a:alpha val="43000"/>
            </a:srgbClr>
          </a:outerShdw>
        </a:effectLst>
      </dgm:spPr>
      <dgm:t>
        <a:bodyPr/>
        <a:lstStyle/>
        <a:p>
          <a:r>
            <a:rPr lang="en-US" sz="1300" b="1" i="0" dirty="0" smtClean="0">
              <a:solidFill>
                <a:schemeClr val="tx1"/>
              </a:solidFill>
              <a:latin typeface="Arial"/>
              <a:cs typeface="Arial"/>
            </a:rPr>
            <a:t>Training and Events Coordinator</a:t>
          </a:r>
          <a:endParaRPr lang="en-US" sz="1300" b="1" i="0" dirty="0">
            <a:solidFill>
              <a:schemeClr val="tx1"/>
            </a:solidFill>
            <a:latin typeface="Arial"/>
            <a:cs typeface="Arial"/>
          </a:endParaRPr>
        </a:p>
      </dgm:t>
    </dgm:pt>
    <dgm:pt modelId="{4425A8C9-9815-504E-8366-6D6D41FC2143}" type="parTrans" cxnId="{F3DE75E7-D609-864F-B7D9-C024E39A644B}">
      <dgm:prSet/>
      <dgm:spPr/>
      <dgm:t>
        <a:bodyPr/>
        <a:lstStyle/>
        <a:p>
          <a:endParaRPr lang="en-US"/>
        </a:p>
      </dgm:t>
    </dgm:pt>
    <dgm:pt modelId="{34E7458D-8A2E-2144-9FD0-D61EFE9CA6AB}" type="sibTrans" cxnId="{F3DE75E7-D609-864F-B7D9-C024E39A644B}">
      <dgm:prSet/>
      <dgm:spPr/>
      <dgm:t>
        <a:bodyPr/>
        <a:lstStyle/>
        <a:p>
          <a:endParaRPr lang="en-US"/>
        </a:p>
      </dgm:t>
    </dgm:pt>
    <dgm:pt modelId="{73DECAF3-282F-1648-ABAA-80452AF05F24}">
      <dgm:prSet phldrT="[Text]" custT="1"/>
      <dgm:spPr>
        <a:ln w="25400">
          <a:solidFill>
            <a:srgbClr val="52A29D"/>
          </a:solidFill>
        </a:ln>
      </dgm:spPr>
      <dgm:t>
        <a:bodyPr/>
        <a:lstStyle/>
        <a:p>
          <a:r>
            <a:rPr lang="en-US" sz="1200" dirty="0" smtClean="0">
              <a:latin typeface="Calibri"/>
              <a:cs typeface="Arial"/>
            </a:rPr>
            <a:t>Organizes events and provides logistical support to training program</a:t>
          </a:r>
          <a:endParaRPr lang="en-US" sz="1200" dirty="0">
            <a:latin typeface="Calibri"/>
            <a:cs typeface="Arial"/>
          </a:endParaRPr>
        </a:p>
      </dgm:t>
    </dgm:pt>
    <dgm:pt modelId="{1527D83E-8DB5-4446-988B-613DDDCD2609}" type="parTrans" cxnId="{13ED5F45-635B-2945-8C7A-F6DBFC38B9A6}">
      <dgm:prSet/>
      <dgm:spPr>
        <a:ln w="12700">
          <a:solidFill>
            <a:srgbClr val="52A29D"/>
          </a:solidFill>
        </a:ln>
      </dgm:spPr>
      <dgm:t>
        <a:bodyPr/>
        <a:lstStyle/>
        <a:p>
          <a:endParaRPr lang="en-US"/>
        </a:p>
      </dgm:t>
    </dgm:pt>
    <dgm:pt modelId="{BD1FA526-114E-9B46-8738-8E8A149A5546}" type="sibTrans" cxnId="{13ED5F45-635B-2945-8C7A-F6DBFC38B9A6}">
      <dgm:prSet/>
      <dgm:spPr/>
      <dgm:t>
        <a:bodyPr/>
        <a:lstStyle/>
        <a:p>
          <a:endParaRPr lang="en-US"/>
        </a:p>
      </dgm:t>
    </dgm:pt>
    <dgm:pt modelId="{64585AF2-1BC5-FB41-A8B3-886627F5040E}">
      <dgm:prSet phldrT="[Text]" custT="1"/>
      <dgm:spPr>
        <a:solidFill>
          <a:srgbClr val="52A29D">
            <a:alpha val="90000"/>
          </a:srgbClr>
        </a:solidFill>
        <a:effectLst>
          <a:outerShdw blurRad="50800" dist="38100" dir="2700000" algn="tl" rotWithShape="0">
            <a:srgbClr val="000000">
              <a:alpha val="43000"/>
            </a:srgbClr>
          </a:outerShdw>
        </a:effectLst>
      </dgm:spPr>
      <dgm:t>
        <a:bodyPr/>
        <a:lstStyle/>
        <a:p>
          <a:r>
            <a:rPr lang="en-US" sz="1300" b="1" i="0" dirty="0" smtClean="0">
              <a:solidFill>
                <a:schemeClr val="tx1"/>
              </a:solidFill>
              <a:latin typeface="Arial"/>
              <a:cs typeface="Arial"/>
            </a:rPr>
            <a:t>Director</a:t>
          </a:r>
          <a:endParaRPr lang="en-US" sz="1300" b="1" i="0" dirty="0">
            <a:solidFill>
              <a:schemeClr val="tx1"/>
            </a:solidFill>
            <a:latin typeface="Arial"/>
            <a:cs typeface="Arial"/>
          </a:endParaRPr>
        </a:p>
      </dgm:t>
    </dgm:pt>
    <dgm:pt modelId="{B1D49A6A-7958-A34B-95CF-3F3FFA4C4303}" type="parTrans" cxnId="{F503CE9A-C81E-3140-A13B-7A90B10DF5BD}">
      <dgm:prSet/>
      <dgm:spPr/>
      <dgm:t>
        <a:bodyPr/>
        <a:lstStyle/>
        <a:p>
          <a:endParaRPr lang="en-US"/>
        </a:p>
      </dgm:t>
    </dgm:pt>
    <dgm:pt modelId="{E5C335C5-5B39-4341-BB49-60C820FD1DAD}" type="sibTrans" cxnId="{F503CE9A-C81E-3140-A13B-7A90B10DF5BD}">
      <dgm:prSet/>
      <dgm:spPr/>
      <dgm:t>
        <a:bodyPr/>
        <a:lstStyle/>
        <a:p>
          <a:endParaRPr lang="en-US"/>
        </a:p>
      </dgm:t>
    </dgm:pt>
    <dgm:pt modelId="{927230B6-1091-9D49-8216-F77846EEB0BB}">
      <dgm:prSet phldrT="[Text]" custT="1"/>
      <dgm:spPr>
        <a:ln w="25400">
          <a:solidFill>
            <a:srgbClr val="52A29D"/>
          </a:solidFill>
        </a:ln>
      </dgm:spPr>
      <dgm:t>
        <a:bodyPr/>
        <a:lstStyle/>
        <a:p>
          <a:r>
            <a:rPr lang="en-US" sz="1200" dirty="0" smtClean="0">
              <a:latin typeface="Calibri"/>
              <a:cs typeface="Arial"/>
            </a:rPr>
            <a:t>Interface with community and stakeholders, public engagement, partnerships</a:t>
          </a:r>
          <a:endParaRPr lang="en-US" sz="1200" dirty="0">
            <a:latin typeface="Calibri"/>
          </a:endParaRPr>
        </a:p>
      </dgm:t>
    </dgm:pt>
    <dgm:pt modelId="{B54181B8-4076-A64C-9D7B-992D2F205B1C}" type="parTrans" cxnId="{39E36338-C027-C844-973C-14601385DFA1}">
      <dgm:prSet/>
      <dgm:spPr>
        <a:ln>
          <a:solidFill>
            <a:srgbClr val="52A29D"/>
          </a:solidFill>
        </a:ln>
      </dgm:spPr>
      <dgm:t>
        <a:bodyPr/>
        <a:lstStyle/>
        <a:p>
          <a:endParaRPr lang="en-US"/>
        </a:p>
      </dgm:t>
    </dgm:pt>
    <dgm:pt modelId="{392FE8E9-C082-E54D-90D5-7E95BE697630}" type="sibTrans" cxnId="{39E36338-C027-C844-973C-14601385DFA1}">
      <dgm:prSet/>
      <dgm:spPr/>
      <dgm:t>
        <a:bodyPr/>
        <a:lstStyle/>
        <a:p>
          <a:endParaRPr lang="en-US"/>
        </a:p>
      </dgm:t>
    </dgm:pt>
    <dgm:pt modelId="{4659E262-4F92-A447-BB43-B9928997CB1E}" type="pres">
      <dgm:prSet presAssocID="{83EF8862-649A-A249-B338-ECF06308ED08}" presName="diagram" presStyleCnt="0">
        <dgm:presLayoutVars>
          <dgm:chPref val="1"/>
          <dgm:dir/>
          <dgm:animOne val="branch"/>
          <dgm:animLvl val="lvl"/>
          <dgm:resizeHandles/>
        </dgm:presLayoutVars>
      </dgm:prSet>
      <dgm:spPr/>
      <dgm:t>
        <a:bodyPr/>
        <a:lstStyle/>
        <a:p>
          <a:endParaRPr lang="en-US"/>
        </a:p>
      </dgm:t>
    </dgm:pt>
    <dgm:pt modelId="{3B6442D0-F347-B140-910A-AFFA8F4C7D8D}" type="pres">
      <dgm:prSet presAssocID="{64585AF2-1BC5-FB41-A8B3-886627F5040E}" presName="root" presStyleCnt="0"/>
      <dgm:spPr/>
    </dgm:pt>
    <dgm:pt modelId="{005FDB12-6A22-3048-B85A-C0F0FB4DBD47}" type="pres">
      <dgm:prSet presAssocID="{64585AF2-1BC5-FB41-A8B3-886627F5040E}" presName="rootComposite" presStyleCnt="0"/>
      <dgm:spPr/>
    </dgm:pt>
    <dgm:pt modelId="{D1A2CB37-66B6-6441-B3CC-12D99E96C857}" type="pres">
      <dgm:prSet presAssocID="{64585AF2-1BC5-FB41-A8B3-886627F5040E}" presName="rootText" presStyleLbl="node1" presStyleIdx="0" presStyleCnt="5" custScaleY="154570"/>
      <dgm:spPr/>
      <dgm:t>
        <a:bodyPr/>
        <a:lstStyle/>
        <a:p>
          <a:endParaRPr lang="en-US"/>
        </a:p>
      </dgm:t>
    </dgm:pt>
    <dgm:pt modelId="{CA5B6ED8-C8D3-8848-A0E3-25849DD439E3}" type="pres">
      <dgm:prSet presAssocID="{64585AF2-1BC5-FB41-A8B3-886627F5040E}" presName="rootConnector" presStyleLbl="node1" presStyleIdx="0" presStyleCnt="5"/>
      <dgm:spPr/>
      <dgm:t>
        <a:bodyPr/>
        <a:lstStyle/>
        <a:p>
          <a:endParaRPr lang="en-US"/>
        </a:p>
      </dgm:t>
    </dgm:pt>
    <dgm:pt modelId="{184D9DBA-5B90-A849-94C0-A6907382E7A3}" type="pres">
      <dgm:prSet presAssocID="{64585AF2-1BC5-FB41-A8B3-886627F5040E}" presName="childShape" presStyleCnt="0"/>
      <dgm:spPr/>
    </dgm:pt>
    <dgm:pt modelId="{189AC993-9E94-2846-A45E-5823E33C4F82}" type="pres">
      <dgm:prSet presAssocID="{B54181B8-4076-A64C-9D7B-992D2F205B1C}" presName="Name13" presStyleLbl="parChTrans1D2" presStyleIdx="0" presStyleCnt="5"/>
      <dgm:spPr/>
      <dgm:t>
        <a:bodyPr/>
        <a:lstStyle/>
        <a:p>
          <a:endParaRPr lang="en-US"/>
        </a:p>
      </dgm:t>
    </dgm:pt>
    <dgm:pt modelId="{AC5D96A7-52EF-3A4D-8E15-CB1F6B12958D}" type="pres">
      <dgm:prSet presAssocID="{927230B6-1091-9D49-8216-F77846EEB0BB}" presName="childText" presStyleLbl="bgAcc1" presStyleIdx="0" presStyleCnt="5" custScaleY="446261">
        <dgm:presLayoutVars>
          <dgm:bulletEnabled val="1"/>
        </dgm:presLayoutVars>
      </dgm:prSet>
      <dgm:spPr/>
      <dgm:t>
        <a:bodyPr/>
        <a:lstStyle/>
        <a:p>
          <a:endParaRPr lang="en-US"/>
        </a:p>
      </dgm:t>
    </dgm:pt>
    <dgm:pt modelId="{8905D3A0-D832-BA4D-B3DD-A96B7D443AC8}" type="pres">
      <dgm:prSet presAssocID="{5105419B-622E-B04A-AAED-0EB6FE2CC1F8}" presName="root" presStyleCnt="0"/>
      <dgm:spPr/>
    </dgm:pt>
    <dgm:pt modelId="{F17CB020-BC48-DE4F-8142-876CE43EF239}" type="pres">
      <dgm:prSet presAssocID="{5105419B-622E-B04A-AAED-0EB6FE2CC1F8}" presName="rootComposite" presStyleCnt="0"/>
      <dgm:spPr/>
    </dgm:pt>
    <dgm:pt modelId="{D2AC007C-A503-0E47-AD6E-447C843B6215}" type="pres">
      <dgm:prSet presAssocID="{5105419B-622E-B04A-AAED-0EB6FE2CC1F8}" presName="rootText" presStyleLbl="node1" presStyleIdx="1" presStyleCnt="5" custScaleY="153693" custLinFactNeighborX="2967"/>
      <dgm:spPr/>
      <dgm:t>
        <a:bodyPr/>
        <a:lstStyle/>
        <a:p>
          <a:endParaRPr lang="en-US"/>
        </a:p>
      </dgm:t>
    </dgm:pt>
    <dgm:pt modelId="{E66E7154-3939-EA4C-8B95-E7FF207FF057}" type="pres">
      <dgm:prSet presAssocID="{5105419B-622E-B04A-AAED-0EB6FE2CC1F8}" presName="rootConnector" presStyleLbl="node1" presStyleIdx="1" presStyleCnt="5"/>
      <dgm:spPr/>
      <dgm:t>
        <a:bodyPr/>
        <a:lstStyle/>
        <a:p>
          <a:endParaRPr lang="en-US"/>
        </a:p>
      </dgm:t>
    </dgm:pt>
    <dgm:pt modelId="{4F5AE73C-1154-6043-BE86-EE69127CAD50}" type="pres">
      <dgm:prSet presAssocID="{5105419B-622E-B04A-AAED-0EB6FE2CC1F8}" presName="childShape" presStyleCnt="0"/>
      <dgm:spPr/>
    </dgm:pt>
    <dgm:pt modelId="{D7EC0492-0B3A-7148-BDA6-9F126DA19AA3}" type="pres">
      <dgm:prSet presAssocID="{4B529B2D-8BA9-754D-873C-318038800B27}" presName="Name13" presStyleLbl="parChTrans1D2" presStyleIdx="1" presStyleCnt="5"/>
      <dgm:spPr/>
      <dgm:t>
        <a:bodyPr/>
        <a:lstStyle/>
        <a:p>
          <a:endParaRPr lang="en-US"/>
        </a:p>
      </dgm:t>
    </dgm:pt>
    <dgm:pt modelId="{D3EB271C-EFEA-A545-99E0-8FB1A781C257}" type="pres">
      <dgm:prSet presAssocID="{A236763D-5267-8843-AA95-B262597C17B8}" presName="childText" presStyleLbl="bgAcc1" presStyleIdx="1" presStyleCnt="5" custScaleY="446152">
        <dgm:presLayoutVars>
          <dgm:bulletEnabled val="1"/>
        </dgm:presLayoutVars>
      </dgm:prSet>
      <dgm:spPr/>
      <dgm:t>
        <a:bodyPr/>
        <a:lstStyle/>
        <a:p>
          <a:endParaRPr lang="en-US"/>
        </a:p>
      </dgm:t>
    </dgm:pt>
    <dgm:pt modelId="{1BBCE5F2-FD14-4242-BB7A-F790B209A21C}" type="pres">
      <dgm:prSet presAssocID="{70CB82FA-A2EF-C64A-A4C4-72210165181B}" presName="root" presStyleCnt="0"/>
      <dgm:spPr/>
    </dgm:pt>
    <dgm:pt modelId="{C6367E70-DEC5-8341-A9C0-7CF3719A2BCB}" type="pres">
      <dgm:prSet presAssocID="{70CB82FA-A2EF-C64A-A4C4-72210165181B}" presName="rootComposite" presStyleCnt="0"/>
      <dgm:spPr/>
    </dgm:pt>
    <dgm:pt modelId="{2A9415C7-BD66-5B44-97DF-4DAC0639CD0D}" type="pres">
      <dgm:prSet presAssocID="{70CB82FA-A2EF-C64A-A4C4-72210165181B}" presName="rootText" presStyleLbl="node1" presStyleIdx="2" presStyleCnt="5" custScaleY="153693"/>
      <dgm:spPr/>
      <dgm:t>
        <a:bodyPr/>
        <a:lstStyle/>
        <a:p>
          <a:endParaRPr lang="en-US"/>
        </a:p>
      </dgm:t>
    </dgm:pt>
    <dgm:pt modelId="{E7A7DA77-9D7C-FC4A-824F-CA9F9AD99030}" type="pres">
      <dgm:prSet presAssocID="{70CB82FA-A2EF-C64A-A4C4-72210165181B}" presName="rootConnector" presStyleLbl="node1" presStyleIdx="2" presStyleCnt="5"/>
      <dgm:spPr/>
      <dgm:t>
        <a:bodyPr/>
        <a:lstStyle/>
        <a:p>
          <a:endParaRPr lang="en-US"/>
        </a:p>
      </dgm:t>
    </dgm:pt>
    <dgm:pt modelId="{A03CF402-7149-6F4D-8BC6-135DC24F2FE7}" type="pres">
      <dgm:prSet presAssocID="{70CB82FA-A2EF-C64A-A4C4-72210165181B}" presName="childShape" presStyleCnt="0"/>
      <dgm:spPr/>
    </dgm:pt>
    <dgm:pt modelId="{BBC436AB-F13A-C442-9775-F1D19E1C7DCA}" type="pres">
      <dgm:prSet presAssocID="{C9800C86-FB00-C443-8073-28441F5D39D3}" presName="Name13" presStyleLbl="parChTrans1D2" presStyleIdx="2" presStyleCnt="5"/>
      <dgm:spPr/>
      <dgm:t>
        <a:bodyPr/>
        <a:lstStyle/>
        <a:p>
          <a:endParaRPr lang="en-US"/>
        </a:p>
      </dgm:t>
    </dgm:pt>
    <dgm:pt modelId="{6AA9942B-907B-3A4F-A894-568158C4CF4A}" type="pres">
      <dgm:prSet presAssocID="{3529D9A7-0807-9648-971B-3037FD15EB4F}" presName="childText" presStyleLbl="bgAcc1" presStyleIdx="2" presStyleCnt="5" custScaleY="446590">
        <dgm:presLayoutVars>
          <dgm:bulletEnabled val="1"/>
        </dgm:presLayoutVars>
      </dgm:prSet>
      <dgm:spPr/>
      <dgm:t>
        <a:bodyPr/>
        <a:lstStyle/>
        <a:p>
          <a:endParaRPr lang="en-US"/>
        </a:p>
      </dgm:t>
    </dgm:pt>
    <dgm:pt modelId="{59FE474E-BF31-E74A-837E-46357E5DD2F2}" type="pres">
      <dgm:prSet presAssocID="{26257AF7-DBEB-184A-A53D-64CFBD895B9B}" presName="root" presStyleCnt="0"/>
      <dgm:spPr/>
    </dgm:pt>
    <dgm:pt modelId="{B2950105-DF94-B441-B403-C13ADDBA16E6}" type="pres">
      <dgm:prSet presAssocID="{26257AF7-DBEB-184A-A53D-64CFBD895B9B}" presName="rootComposite" presStyleCnt="0"/>
      <dgm:spPr/>
    </dgm:pt>
    <dgm:pt modelId="{232ABDBD-94A7-1F4D-B346-63ED86D6CFCE}" type="pres">
      <dgm:prSet presAssocID="{26257AF7-DBEB-184A-A53D-64CFBD895B9B}" presName="rootText" presStyleLbl="node1" presStyleIdx="3" presStyleCnt="5" custScaleY="153693"/>
      <dgm:spPr/>
      <dgm:t>
        <a:bodyPr/>
        <a:lstStyle/>
        <a:p>
          <a:endParaRPr lang="en-US"/>
        </a:p>
      </dgm:t>
    </dgm:pt>
    <dgm:pt modelId="{228D435E-5B99-EF48-99C6-FAB3239768F2}" type="pres">
      <dgm:prSet presAssocID="{26257AF7-DBEB-184A-A53D-64CFBD895B9B}" presName="rootConnector" presStyleLbl="node1" presStyleIdx="3" presStyleCnt="5"/>
      <dgm:spPr/>
      <dgm:t>
        <a:bodyPr/>
        <a:lstStyle/>
        <a:p>
          <a:endParaRPr lang="en-US"/>
        </a:p>
      </dgm:t>
    </dgm:pt>
    <dgm:pt modelId="{F013925D-511A-D048-AB9B-DBF24FF45890}" type="pres">
      <dgm:prSet presAssocID="{26257AF7-DBEB-184A-A53D-64CFBD895B9B}" presName="childShape" presStyleCnt="0"/>
      <dgm:spPr/>
    </dgm:pt>
    <dgm:pt modelId="{29662E4E-4D7F-554F-89F2-76ADCA815E78}" type="pres">
      <dgm:prSet presAssocID="{0A02AFDC-1CEA-BC4C-A972-B16EA52DF64E}" presName="Name13" presStyleLbl="parChTrans1D2" presStyleIdx="3" presStyleCnt="5"/>
      <dgm:spPr/>
      <dgm:t>
        <a:bodyPr/>
        <a:lstStyle/>
        <a:p>
          <a:endParaRPr lang="en-US"/>
        </a:p>
      </dgm:t>
    </dgm:pt>
    <dgm:pt modelId="{5A562FA2-1C75-6548-B6A6-9CEDF88C9842}" type="pres">
      <dgm:prSet presAssocID="{3203CE31-14B0-0841-9994-39416A3B0168}" presName="childText" presStyleLbl="bgAcc1" presStyleIdx="3" presStyleCnt="5" custScaleY="446692">
        <dgm:presLayoutVars>
          <dgm:bulletEnabled val="1"/>
        </dgm:presLayoutVars>
      </dgm:prSet>
      <dgm:spPr/>
      <dgm:t>
        <a:bodyPr/>
        <a:lstStyle/>
        <a:p>
          <a:endParaRPr lang="en-US"/>
        </a:p>
      </dgm:t>
    </dgm:pt>
    <dgm:pt modelId="{ABDFE143-EEBF-E44A-9816-4E651A32A76A}" type="pres">
      <dgm:prSet presAssocID="{92C33737-5323-D549-B544-474BB9C54EB3}" presName="root" presStyleCnt="0"/>
      <dgm:spPr/>
    </dgm:pt>
    <dgm:pt modelId="{6F10C01B-6C0E-3B49-B6DA-83B90C9C495E}" type="pres">
      <dgm:prSet presAssocID="{92C33737-5323-D549-B544-474BB9C54EB3}" presName="rootComposite" presStyleCnt="0"/>
      <dgm:spPr/>
    </dgm:pt>
    <dgm:pt modelId="{004FF20C-57E2-3A4A-BCD7-CBE9CE8F252D}" type="pres">
      <dgm:prSet presAssocID="{92C33737-5323-D549-B544-474BB9C54EB3}" presName="rootText" presStyleLbl="node1" presStyleIdx="4" presStyleCnt="5" custScaleY="153693"/>
      <dgm:spPr/>
      <dgm:t>
        <a:bodyPr/>
        <a:lstStyle/>
        <a:p>
          <a:endParaRPr lang="en-US"/>
        </a:p>
      </dgm:t>
    </dgm:pt>
    <dgm:pt modelId="{A4969829-EC3C-104A-804E-CF7C5D3A2271}" type="pres">
      <dgm:prSet presAssocID="{92C33737-5323-D549-B544-474BB9C54EB3}" presName="rootConnector" presStyleLbl="node1" presStyleIdx="4" presStyleCnt="5"/>
      <dgm:spPr/>
      <dgm:t>
        <a:bodyPr/>
        <a:lstStyle/>
        <a:p>
          <a:endParaRPr lang="en-US"/>
        </a:p>
      </dgm:t>
    </dgm:pt>
    <dgm:pt modelId="{18335D2A-C135-B945-8BD3-4462AE73A97D}" type="pres">
      <dgm:prSet presAssocID="{92C33737-5323-D549-B544-474BB9C54EB3}" presName="childShape" presStyleCnt="0"/>
      <dgm:spPr/>
    </dgm:pt>
    <dgm:pt modelId="{5F45E329-8D1B-804B-BA02-55E0C3D5532B}" type="pres">
      <dgm:prSet presAssocID="{1527D83E-8DB5-4446-988B-613DDDCD2609}" presName="Name13" presStyleLbl="parChTrans1D2" presStyleIdx="4" presStyleCnt="5"/>
      <dgm:spPr/>
      <dgm:t>
        <a:bodyPr/>
        <a:lstStyle/>
        <a:p>
          <a:endParaRPr lang="en-US"/>
        </a:p>
      </dgm:t>
    </dgm:pt>
    <dgm:pt modelId="{B6F68A2D-76FC-E144-A5B1-7BA65EB8136B}" type="pres">
      <dgm:prSet presAssocID="{73DECAF3-282F-1648-ABAA-80452AF05F24}" presName="childText" presStyleLbl="bgAcc1" presStyleIdx="4" presStyleCnt="5" custScaleY="446590">
        <dgm:presLayoutVars>
          <dgm:bulletEnabled val="1"/>
        </dgm:presLayoutVars>
      </dgm:prSet>
      <dgm:spPr/>
      <dgm:t>
        <a:bodyPr/>
        <a:lstStyle/>
        <a:p>
          <a:endParaRPr lang="en-US"/>
        </a:p>
      </dgm:t>
    </dgm:pt>
  </dgm:ptLst>
  <dgm:cxnLst>
    <dgm:cxn modelId="{34E2A145-7FA6-B146-A05E-257944D51CE2}" srcId="{83EF8862-649A-A249-B338-ECF06308ED08}" destId="{5105419B-622E-B04A-AAED-0EB6FE2CC1F8}" srcOrd="1" destOrd="0" parTransId="{93F5888F-3955-164D-AA9A-AA83451BF929}" sibTransId="{6D7F0170-0C99-AD46-8375-985F2A4E6FD5}"/>
    <dgm:cxn modelId="{39E36338-C027-C844-973C-14601385DFA1}" srcId="{64585AF2-1BC5-FB41-A8B3-886627F5040E}" destId="{927230B6-1091-9D49-8216-F77846EEB0BB}" srcOrd="0" destOrd="0" parTransId="{B54181B8-4076-A64C-9D7B-992D2F205B1C}" sibTransId="{392FE8E9-C082-E54D-90D5-7E95BE697630}"/>
    <dgm:cxn modelId="{2B0670AC-A0C5-4349-9244-0BDAD9C9BA66}" type="presOf" srcId="{A236763D-5267-8843-AA95-B262597C17B8}" destId="{D3EB271C-EFEA-A545-99E0-8FB1A781C257}" srcOrd="0" destOrd="0" presId="urn:microsoft.com/office/officeart/2005/8/layout/hierarchy3"/>
    <dgm:cxn modelId="{B1B07851-46F7-9C41-9C50-CA01D7DB25B1}" type="presOf" srcId="{3203CE31-14B0-0841-9994-39416A3B0168}" destId="{5A562FA2-1C75-6548-B6A6-9CEDF88C9842}" srcOrd="0" destOrd="0" presId="urn:microsoft.com/office/officeart/2005/8/layout/hierarchy3"/>
    <dgm:cxn modelId="{79CEAD2D-E006-414E-BE91-9BDC70BFE732}" type="presOf" srcId="{83EF8862-649A-A249-B338-ECF06308ED08}" destId="{4659E262-4F92-A447-BB43-B9928997CB1E}" srcOrd="0" destOrd="0" presId="urn:microsoft.com/office/officeart/2005/8/layout/hierarchy3"/>
    <dgm:cxn modelId="{C035CD03-2CB1-CF4A-BBD6-3180521EE34D}" type="presOf" srcId="{73DECAF3-282F-1648-ABAA-80452AF05F24}" destId="{B6F68A2D-76FC-E144-A5B1-7BA65EB8136B}" srcOrd="0" destOrd="0" presId="urn:microsoft.com/office/officeart/2005/8/layout/hierarchy3"/>
    <dgm:cxn modelId="{507BDE3A-5170-0143-9A7B-102724C5F8C5}" type="presOf" srcId="{26257AF7-DBEB-184A-A53D-64CFBD895B9B}" destId="{232ABDBD-94A7-1F4D-B346-63ED86D6CFCE}" srcOrd="0" destOrd="0" presId="urn:microsoft.com/office/officeart/2005/8/layout/hierarchy3"/>
    <dgm:cxn modelId="{EB7F7BB9-4B9F-AA47-B35C-3A8E85C9D15F}" type="presOf" srcId="{64585AF2-1BC5-FB41-A8B3-886627F5040E}" destId="{CA5B6ED8-C8D3-8848-A0E3-25849DD439E3}" srcOrd="1" destOrd="0" presId="urn:microsoft.com/office/officeart/2005/8/layout/hierarchy3"/>
    <dgm:cxn modelId="{DD6C5AB4-BA6F-2D4A-A97E-EDB686672D64}" srcId="{83EF8862-649A-A249-B338-ECF06308ED08}" destId="{70CB82FA-A2EF-C64A-A4C4-72210165181B}" srcOrd="2" destOrd="0" parTransId="{F7EE832F-29D3-F74A-9FF4-AFD1BA2D1D3F}" sibTransId="{80E86808-844D-FC40-8216-5888B8A59900}"/>
    <dgm:cxn modelId="{C1AB53FC-6076-B844-92BE-B3BCE16CAF0C}" type="presOf" srcId="{64585AF2-1BC5-FB41-A8B3-886627F5040E}" destId="{D1A2CB37-66B6-6441-B3CC-12D99E96C857}" srcOrd="0" destOrd="0" presId="urn:microsoft.com/office/officeart/2005/8/layout/hierarchy3"/>
    <dgm:cxn modelId="{110135E7-0BBF-1C4A-A94C-3A02529668EB}" type="presOf" srcId="{1527D83E-8DB5-4446-988B-613DDDCD2609}" destId="{5F45E329-8D1B-804B-BA02-55E0C3D5532B}" srcOrd="0" destOrd="0" presId="urn:microsoft.com/office/officeart/2005/8/layout/hierarchy3"/>
    <dgm:cxn modelId="{541D2A22-34BA-F741-B387-DCDE96D8CBFA}" type="presOf" srcId="{92C33737-5323-D549-B544-474BB9C54EB3}" destId="{A4969829-EC3C-104A-804E-CF7C5D3A2271}" srcOrd="1" destOrd="0" presId="urn:microsoft.com/office/officeart/2005/8/layout/hierarchy3"/>
    <dgm:cxn modelId="{25770962-9762-014E-A37E-37491B127BE4}" type="presOf" srcId="{92C33737-5323-D549-B544-474BB9C54EB3}" destId="{004FF20C-57E2-3A4A-BCD7-CBE9CE8F252D}" srcOrd="0" destOrd="0" presId="urn:microsoft.com/office/officeart/2005/8/layout/hierarchy3"/>
    <dgm:cxn modelId="{F503CE9A-C81E-3140-A13B-7A90B10DF5BD}" srcId="{83EF8862-649A-A249-B338-ECF06308ED08}" destId="{64585AF2-1BC5-FB41-A8B3-886627F5040E}" srcOrd="0" destOrd="0" parTransId="{B1D49A6A-7958-A34B-95CF-3F3FFA4C4303}" sibTransId="{E5C335C5-5B39-4341-BB49-60C820FD1DAD}"/>
    <dgm:cxn modelId="{A56CA966-E09B-544F-9246-A36F07097E1B}" type="presOf" srcId="{70CB82FA-A2EF-C64A-A4C4-72210165181B}" destId="{2A9415C7-BD66-5B44-97DF-4DAC0639CD0D}" srcOrd="0" destOrd="0" presId="urn:microsoft.com/office/officeart/2005/8/layout/hierarchy3"/>
    <dgm:cxn modelId="{77D33380-F761-9F4B-94E7-80B0A563DB32}" srcId="{83EF8862-649A-A249-B338-ECF06308ED08}" destId="{26257AF7-DBEB-184A-A53D-64CFBD895B9B}" srcOrd="3" destOrd="0" parTransId="{6421CD2D-9EA4-0941-AF04-0679630D1245}" sibTransId="{454B7A70-08F4-EF4D-97C0-3CE546C41369}"/>
    <dgm:cxn modelId="{A28C1B31-9B71-BE43-9713-F157B5F88F34}" type="presOf" srcId="{3529D9A7-0807-9648-971B-3037FD15EB4F}" destId="{6AA9942B-907B-3A4F-A894-568158C4CF4A}" srcOrd="0" destOrd="0" presId="urn:microsoft.com/office/officeart/2005/8/layout/hierarchy3"/>
    <dgm:cxn modelId="{C51B9007-2992-E74B-A26A-48D5950D5A61}" srcId="{70CB82FA-A2EF-C64A-A4C4-72210165181B}" destId="{3529D9A7-0807-9648-971B-3037FD15EB4F}" srcOrd="0" destOrd="0" parTransId="{C9800C86-FB00-C443-8073-28441F5D39D3}" sibTransId="{0010B3A6-250F-B04F-B9FA-4220095D2DB4}"/>
    <dgm:cxn modelId="{E7B8331F-1F5A-4444-B0FA-119B57424429}" type="presOf" srcId="{B54181B8-4076-A64C-9D7B-992D2F205B1C}" destId="{189AC993-9E94-2846-A45E-5823E33C4F82}" srcOrd="0" destOrd="0" presId="urn:microsoft.com/office/officeart/2005/8/layout/hierarchy3"/>
    <dgm:cxn modelId="{E7DA7B3B-9DEA-CE49-B947-1325FEBE827C}" type="presOf" srcId="{5105419B-622E-B04A-AAED-0EB6FE2CC1F8}" destId="{E66E7154-3939-EA4C-8B95-E7FF207FF057}" srcOrd="1" destOrd="0" presId="urn:microsoft.com/office/officeart/2005/8/layout/hierarchy3"/>
    <dgm:cxn modelId="{7FFC996F-E58F-0043-A250-8AFCBEAF7E54}" type="presOf" srcId="{927230B6-1091-9D49-8216-F77846EEB0BB}" destId="{AC5D96A7-52EF-3A4D-8E15-CB1F6B12958D}" srcOrd="0" destOrd="0" presId="urn:microsoft.com/office/officeart/2005/8/layout/hierarchy3"/>
    <dgm:cxn modelId="{1F2EEC07-43D1-1448-BC0F-AB2E02B77D8B}" type="presOf" srcId="{0A02AFDC-1CEA-BC4C-A972-B16EA52DF64E}" destId="{29662E4E-4D7F-554F-89F2-76ADCA815E78}" srcOrd="0" destOrd="0" presId="urn:microsoft.com/office/officeart/2005/8/layout/hierarchy3"/>
    <dgm:cxn modelId="{DB8BEE55-37E6-CC4D-A47C-D03FC57E6B6D}" type="presOf" srcId="{26257AF7-DBEB-184A-A53D-64CFBD895B9B}" destId="{228D435E-5B99-EF48-99C6-FAB3239768F2}" srcOrd="1" destOrd="0" presId="urn:microsoft.com/office/officeart/2005/8/layout/hierarchy3"/>
    <dgm:cxn modelId="{EF7E4C9E-FDF7-E245-B3F6-FFD241DCF5EB}" srcId="{26257AF7-DBEB-184A-A53D-64CFBD895B9B}" destId="{3203CE31-14B0-0841-9994-39416A3B0168}" srcOrd="0" destOrd="0" parTransId="{0A02AFDC-1CEA-BC4C-A972-B16EA52DF64E}" sibTransId="{F4060D41-8A61-3F4C-AA02-16418F8DACCF}"/>
    <dgm:cxn modelId="{F3DE75E7-D609-864F-B7D9-C024E39A644B}" srcId="{83EF8862-649A-A249-B338-ECF06308ED08}" destId="{92C33737-5323-D549-B544-474BB9C54EB3}" srcOrd="4" destOrd="0" parTransId="{4425A8C9-9815-504E-8366-6D6D41FC2143}" sibTransId="{34E7458D-8A2E-2144-9FD0-D61EFE9CA6AB}"/>
    <dgm:cxn modelId="{44BDBC21-5345-DC40-84AB-B1AE9D921AAA}" srcId="{5105419B-622E-B04A-AAED-0EB6FE2CC1F8}" destId="{A236763D-5267-8843-AA95-B262597C17B8}" srcOrd="0" destOrd="0" parTransId="{4B529B2D-8BA9-754D-873C-318038800B27}" sibTransId="{46C8C7E7-B568-2146-83D5-ECBBD82D8CF2}"/>
    <dgm:cxn modelId="{ED6E9DFE-4D2A-6848-8E6B-F479C1296A9A}" type="presOf" srcId="{70CB82FA-A2EF-C64A-A4C4-72210165181B}" destId="{E7A7DA77-9D7C-FC4A-824F-CA9F9AD99030}" srcOrd="1" destOrd="0" presId="urn:microsoft.com/office/officeart/2005/8/layout/hierarchy3"/>
    <dgm:cxn modelId="{13ED5F45-635B-2945-8C7A-F6DBFC38B9A6}" srcId="{92C33737-5323-D549-B544-474BB9C54EB3}" destId="{73DECAF3-282F-1648-ABAA-80452AF05F24}" srcOrd="0" destOrd="0" parTransId="{1527D83E-8DB5-4446-988B-613DDDCD2609}" sibTransId="{BD1FA526-114E-9B46-8738-8E8A149A5546}"/>
    <dgm:cxn modelId="{EC231EE1-AB7C-8D43-9583-E992580EE12E}" type="presOf" srcId="{4B529B2D-8BA9-754D-873C-318038800B27}" destId="{D7EC0492-0B3A-7148-BDA6-9F126DA19AA3}" srcOrd="0" destOrd="0" presId="urn:microsoft.com/office/officeart/2005/8/layout/hierarchy3"/>
    <dgm:cxn modelId="{5A878E3F-9826-1146-BFDE-C3ED3BA04CAE}" type="presOf" srcId="{C9800C86-FB00-C443-8073-28441F5D39D3}" destId="{BBC436AB-F13A-C442-9775-F1D19E1C7DCA}" srcOrd="0" destOrd="0" presId="urn:microsoft.com/office/officeart/2005/8/layout/hierarchy3"/>
    <dgm:cxn modelId="{D29BF78C-8644-AE40-B1C5-671E939E7BB8}" type="presOf" srcId="{5105419B-622E-B04A-AAED-0EB6FE2CC1F8}" destId="{D2AC007C-A503-0E47-AD6E-447C843B6215}" srcOrd="0" destOrd="0" presId="urn:microsoft.com/office/officeart/2005/8/layout/hierarchy3"/>
    <dgm:cxn modelId="{E4E34783-9D9A-CC47-B487-7A259B507EC3}" type="presParOf" srcId="{4659E262-4F92-A447-BB43-B9928997CB1E}" destId="{3B6442D0-F347-B140-910A-AFFA8F4C7D8D}" srcOrd="0" destOrd="0" presId="urn:microsoft.com/office/officeart/2005/8/layout/hierarchy3"/>
    <dgm:cxn modelId="{2AFF3338-5C4C-ED40-82BE-B9835A13CE6A}" type="presParOf" srcId="{3B6442D0-F347-B140-910A-AFFA8F4C7D8D}" destId="{005FDB12-6A22-3048-B85A-C0F0FB4DBD47}" srcOrd="0" destOrd="0" presId="urn:microsoft.com/office/officeart/2005/8/layout/hierarchy3"/>
    <dgm:cxn modelId="{092E737D-4E25-6140-982A-C7F590242037}" type="presParOf" srcId="{005FDB12-6A22-3048-B85A-C0F0FB4DBD47}" destId="{D1A2CB37-66B6-6441-B3CC-12D99E96C857}" srcOrd="0" destOrd="0" presId="urn:microsoft.com/office/officeart/2005/8/layout/hierarchy3"/>
    <dgm:cxn modelId="{16D41225-0F33-EB41-8B63-A7EE4DF7B7B3}" type="presParOf" srcId="{005FDB12-6A22-3048-B85A-C0F0FB4DBD47}" destId="{CA5B6ED8-C8D3-8848-A0E3-25849DD439E3}" srcOrd="1" destOrd="0" presId="urn:microsoft.com/office/officeart/2005/8/layout/hierarchy3"/>
    <dgm:cxn modelId="{1EA9BE50-734B-CC4E-ADF5-7D4D17CF2684}" type="presParOf" srcId="{3B6442D0-F347-B140-910A-AFFA8F4C7D8D}" destId="{184D9DBA-5B90-A849-94C0-A6907382E7A3}" srcOrd="1" destOrd="0" presId="urn:microsoft.com/office/officeart/2005/8/layout/hierarchy3"/>
    <dgm:cxn modelId="{685AAC3A-1F8F-7943-9A30-48CDF4D22FB2}" type="presParOf" srcId="{184D9DBA-5B90-A849-94C0-A6907382E7A3}" destId="{189AC993-9E94-2846-A45E-5823E33C4F82}" srcOrd="0" destOrd="0" presId="urn:microsoft.com/office/officeart/2005/8/layout/hierarchy3"/>
    <dgm:cxn modelId="{09A6243A-38FE-C845-8139-1382FEA4D26D}" type="presParOf" srcId="{184D9DBA-5B90-A849-94C0-A6907382E7A3}" destId="{AC5D96A7-52EF-3A4D-8E15-CB1F6B12958D}" srcOrd="1" destOrd="0" presId="urn:microsoft.com/office/officeart/2005/8/layout/hierarchy3"/>
    <dgm:cxn modelId="{6C661DF3-890F-9A4B-9462-85B157E6FE3A}" type="presParOf" srcId="{4659E262-4F92-A447-BB43-B9928997CB1E}" destId="{8905D3A0-D832-BA4D-B3DD-A96B7D443AC8}" srcOrd="1" destOrd="0" presId="urn:microsoft.com/office/officeart/2005/8/layout/hierarchy3"/>
    <dgm:cxn modelId="{6EB1BD8F-1D33-1648-B6F5-F5AE7E133B40}" type="presParOf" srcId="{8905D3A0-D832-BA4D-B3DD-A96B7D443AC8}" destId="{F17CB020-BC48-DE4F-8142-876CE43EF239}" srcOrd="0" destOrd="0" presId="urn:microsoft.com/office/officeart/2005/8/layout/hierarchy3"/>
    <dgm:cxn modelId="{0C3E0F6B-4ACE-DB4D-BF41-0877853BCE69}" type="presParOf" srcId="{F17CB020-BC48-DE4F-8142-876CE43EF239}" destId="{D2AC007C-A503-0E47-AD6E-447C843B6215}" srcOrd="0" destOrd="0" presId="urn:microsoft.com/office/officeart/2005/8/layout/hierarchy3"/>
    <dgm:cxn modelId="{FEB2AD1A-C0EE-0F41-A5E7-5924C5C3FE02}" type="presParOf" srcId="{F17CB020-BC48-DE4F-8142-876CE43EF239}" destId="{E66E7154-3939-EA4C-8B95-E7FF207FF057}" srcOrd="1" destOrd="0" presId="urn:microsoft.com/office/officeart/2005/8/layout/hierarchy3"/>
    <dgm:cxn modelId="{4D165FEF-E0A2-BC4D-9458-9D1B2DBC7CB3}" type="presParOf" srcId="{8905D3A0-D832-BA4D-B3DD-A96B7D443AC8}" destId="{4F5AE73C-1154-6043-BE86-EE69127CAD50}" srcOrd="1" destOrd="0" presId="urn:microsoft.com/office/officeart/2005/8/layout/hierarchy3"/>
    <dgm:cxn modelId="{7DCBCAB3-4290-1D47-ABBD-9C7B102647B2}" type="presParOf" srcId="{4F5AE73C-1154-6043-BE86-EE69127CAD50}" destId="{D7EC0492-0B3A-7148-BDA6-9F126DA19AA3}" srcOrd="0" destOrd="0" presId="urn:microsoft.com/office/officeart/2005/8/layout/hierarchy3"/>
    <dgm:cxn modelId="{0402D018-7C75-3E43-AE52-A7A5E2C0D4D4}" type="presParOf" srcId="{4F5AE73C-1154-6043-BE86-EE69127CAD50}" destId="{D3EB271C-EFEA-A545-99E0-8FB1A781C257}" srcOrd="1" destOrd="0" presId="urn:microsoft.com/office/officeart/2005/8/layout/hierarchy3"/>
    <dgm:cxn modelId="{F608B130-85BA-7847-8D07-9335C74868AB}" type="presParOf" srcId="{4659E262-4F92-A447-BB43-B9928997CB1E}" destId="{1BBCE5F2-FD14-4242-BB7A-F790B209A21C}" srcOrd="2" destOrd="0" presId="urn:microsoft.com/office/officeart/2005/8/layout/hierarchy3"/>
    <dgm:cxn modelId="{3C35A8B0-0D9C-344E-90D4-88CD19E8656F}" type="presParOf" srcId="{1BBCE5F2-FD14-4242-BB7A-F790B209A21C}" destId="{C6367E70-DEC5-8341-A9C0-7CF3719A2BCB}" srcOrd="0" destOrd="0" presId="urn:microsoft.com/office/officeart/2005/8/layout/hierarchy3"/>
    <dgm:cxn modelId="{8EFDE6D8-598F-AC4E-9F39-5D13CE750245}" type="presParOf" srcId="{C6367E70-DEC5-8341-A9C0-7CF3719A2BCB}" destId="{2A9415C7-BD66-5B44-97DF-4DAC0639CD0D}" srcOrd="0" destOrd="0" presId="urn:microsoft.com/office/officeart/2005/8/layout/hierarchy3"/>
    <dgm:cxn modelId="{039D864D-05CB-3748-93B3-1F5ADEEA345B}" type="presParOf" srcId="{C6367E70-DEC5-8341-A9C0-7CF3719A2BCB}" destId="{E7A7DA77-9D7C-FC4A-824F-CA9F9AD99030}" srcOrd="1" destOrd="0" presId="urn:microsoft.com/office/officeart/2005/8/layout/hierarchy3"/>
    <dgm:cxn modelId="{2DCAE8A9-4567-334C-95DA-8007180C8E7B}" type="presParOf" srcId="{1BBCE5F2-FD14-4242-BB7A-F790B209A21C}" destId="{A03CF402-7149-6F4D-8BC6-135DC24F2FE7}" srcOrd="1" destOrd="0" presId="urn:microsoft.com/office/officeart/2005/8/layout/hierarchy3"/>
    <dgm:cxn modelId="{CC04C279-645D-C446-BC40-67F69B85AD5C}" type="presParOf" srcId="{A03CF402-7149-6F4D-8BC6-135DC24F2FE7}" destId="{BBC436AB-F13A-C442-9775-F1D19E1C7DCA}" srcOrd="0" destOrd="0" presId="urn:microsoft.com/office/officeart/2005/8/layout/hierarchy3"/>
    <dgm:cxn modelId="{6C0CEFB3-6C2E-BD47-8F65-7CCDFE4B143E}" type="presParOf" srcId="{A03CF402-7149-6F4D-8BC6-135DC24F2FE7}" destId="{6AA9942B-907B-3A4F-A894-568158C4CF4A}" srcOrd="1" destOrd="0" presId="urn:microsoft.com/office/officeart/2005/8/layout/hierarchy3"/>
    <dgm:cxn modelId="{848324A1-4B03-4A41-B868-DFD92C9A1B54}" type="presParOf" srcId="{4659E262-4F92-A447-BB43-B9928997CB1E}" destId="{59FE474E-BF31-E74A-837E-46357E5DD2F2}" srcOrd="3" destOrd="0" presId="urn:microsoft.com/office/officeart/2005/8/layout/hierarchy3"/>
    <dgm:cxn modelId="{7990E695-331B-FC48-841D-6E529E0D2FEF}" type="presParOf" srcId="{59FE474E-BF31-E74A-837E-46357E5DD2F2}" destId="{B2950105-DF94-B441-B403-C13ADDBA16E6}" srcOrd="0" destOrd="0" presId="urn:microsoft.com/office/officeart/2005/8/layout/hierarchy3"/>
    <dgm:cxn modelId="{00C60A3F-664D-A74D-AEB4-F069F05E0423}" type="presParOf" srcId="{B2950105-DF94-B441-B403-C13ADDBA16E6}" destId="{232ABDBD-94A7-1F4D-B346-63ED86D6CFCE}" srcOrd="0" destOrd="0" presId="urn:microsoft.com/office/officeart/2005/8/layout/hierarchy3"/>
    <dgm:cxn modelId="{AF63476E-DCF0-044B-9E75-C3E662A4EE43}" type="presParOf" srcId="{B2950105-DF94-B441-B403-C13ADDBA16E6}" destId="{228D435E-5B99-EF48-99C6-FAB3239768F2}" srcOrd="1" destOrd="0" presId="urn:microsoft.com/office/officeart/2005/8/layout/hierarchy3"/>
    <dgm:cxn modelId="{5F8D07E5-7011-C845-9C7D-199B369E274D}" type="presParOf" srcId="{59FE474E-BF31-E74A-837E-46357E5DD2F2}" destId="{F013925D-511A-D048-AB9B-DBF24FF45890}" srcOrd="1" destOrd="0" presId="urn:microsoft.com/office/officeart/2005/8/layout/hierarchy3"/>
    <dgm:cxn modelId="{228D669E-26C0-8A44-9E17-FA80814CB993}" type="presParOf" srcId="{F013925D-511A-D048-AB9B-DBF24FF45890}" destId="{29662E4E-4D7F-554F-89F2-76ADCA815E78}" srcOrd="0" destOrd="0" presId="urn:microsoft.com/office/officeart/2005/8/layout/hierarchy3"/>
    <dgm:cxn modelId="{BDCFB0CC-EB4A-AB4C-9DD1-2BEA3C130645}" type="presParOf" srcId="{F013925D-511A-D048-AB9B-DBF24FF45890}" destId="{5A562FA2-1C75-6548-B6A6-9CEDF88C9842}" srcOrd="1" destOrd="0" presId="urn:microsoft.com/office/officeart/2005/8/layout/hierarchy3"/>
    <dgm:cxn modelId="{DF29DE14-4D32-754A-A4EE-8E55257C11E9}" type="presParOf" srcId="{4659E262-4F92-A447-BB43-B9928997CB1E}" destId="{ABDFE143-EEBF-E44A-9816-4E651A32A76A}" srcOrd="4" destOrd="0" presId="urn:microsoft.com/office/officeart/2005/8/layout/hierarchy3"/>
    <dgm:cxn modelId="{F4B80E18-3B17-5543-B65F-276EFF583676}" type="presParOf" srcId="{ABDFE143-EEBF-E44A-9816-4E651A32A76A}" destId="{6F10C01B-6C0E-3B49-B6DA-83B90C9C495E}" srcOrd="0" destOrd="0" presId="urn:microsoft.com/office/officeart/2005/8/layout/hierarchy3"/>
    <dgm:cxn modelId="{BC630649-FEBA-424A-AF14-95BE7866C333}" type="presParOf" srcId="{6F10C01B-6C0E-3B49-B6DA-83B90C9C495E}" destId="{004FF20C-57E2-3A4A-BCD7-CBE9CE8F252D}" srcOrd="0" destOrd="0" presId="urn:microsoft.com/office/officeart/2005/8/layout/hierarchy3"/>
    <dgm:cxn modelId="{C1A259DA-4B10-CF4E-8D7D-385F50CA006C}" type="presParOf" srcId="{6F10C01B-6C0E-3B49-B6DA-83B90C9C495E}" destId="{A4969829-EC3C-104A-804E-CF7C5D3A2271}" srcOrd="1" destOrd="0" presId="urn:microsoft.com/office/officeart/2005/8/layout/hierarchy3"/>
    <dgm:cxn modelId="{587E1DBD-095C-3D4E-B778-8DEB8F3AACF9}" type="presParOf" srcId="{ABDFE143-EEBF-E44A-9816-4E651A32A76A}" destId="{18335D2A-C135-B945-8BD3-4462AE73A97D}" srcOrd="1" destOrd="0" presId="urn:microsoft.com/office/officeart/2005/8/layout/hierarchy3"/>
    <dgm:cxn modelId="{BEF43D15-217A-B241-8434-98F4C100F1F1}" type="presParOf" srcId="{18335D2A-C135-B945-8BD3-4462AE73A97D}" destId="{5F45E329-8D1B-804B-BA02-55E0C3D5532B}" srcOrd="0" destOrd="0" presId="urn:microsoft.com/office/officeart/2005/8/layout/hierarchy3"/>
    <dgm:cxn modelId="{E63FFEFB-1373-2A4B-8DFF-911E7A3377DC}" type="presParOf" srcId="{18335D2A-C135-B945-8BD3-4462AE73A97D}" destId="{B6F68A2D-76FC-E144-A5B1-7BA65EB8136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3806D-EBCD-8F41-996D-22E9E0C40BE3}">
      <dsp:nvSpPr>
        <dsp:cNvPr id="0" name=""/>
        <dsp:cNvSpPr/>
      </dsp:nvSpPr>
      <dsp:spPr>
        <a:xfrm>
          <a:off x="3136596" y="1796555"/>
          <a:ext cx="1408618" cy="1408618"/>
        </a:xfrm>
        <a:prstGeom prst="ellipse">
          <a:avLst/>
        </a:prstGeom>
        <a:solidFill>
          <a:srgbClr val="52A29D"/>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tx1"/>
              </a:solidFill>
            </a:rPr>
            <a:t>Convening Intermediary</a:t>
          </a:r>
          <a:endParaRPr lang="en-US" sz="1400" b="1" kern="1200" dirty="0">
            <a:ln>
              <a:noFill/>
            </a:ln>
            <a:solidFill>
              <a:schemeClr val="tx1"/>
            </a:solidFill>
          </a:endParaRPr>
        </a:p>
      </dsp:txBody>
      <dsp:txXfrm>
        <a:off x="3342883" y="2002842"/>
        <a:ext cx="996044" cy="996044"/>
      </dsp:txXfrm>
    </dsp:sp>
    <dsp:sp modelId="{E8DF6E17-29E4-854E-ADB6-7F54BC3FF32F}">
      <dsp:nvSpPr>
        <dsp:cNvPr id="0" name=""/>
        <dsp:cNvSpPr/>
      </dsp:nvSpPr>
      <dsp:spPr>
        <a:xfrm rot="16200000">
          <a:off x="3656380" y="1595526"/>
          <a:ext cx="369051" cy="33006"/>
        </a:xfrm>
        <a:custGeom>
          <a:avLst/>
          <a:gdLst/>
          <a:ahLst/>
          <a:cxnLst/>
          <a:rect l="0" t="0" r="0" b="0"/>
          <a:pathLst>
            <a:path>
              <a:moveTo>
                <a:pt x="0" y="16503"/>
              </a:moveTo>
              <a:lnTo>
                <a:pt x="369051" y="16503"/>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n>
              <a:solidFill>
                <a:srgbClr val="52A29D"/>
              </a:solidFill>
            </a:ln>
            <a:solidFill>
              <a:schemeClr val="tx1"/>
            </a:solidFill>
          </a:endParaRPr>
        </a:p>
      </dsp:txBody>
      <dsp:txXfrm>
        <a:off x="3831679" y="1602803"/>
        <a:ext cx="18452" cy="18452"/>
      </dsp:txXfrm>
    </dsp:sp>
    <dsp:sp modelId="{75898037-635A-0142-8632-BDA89C785B9D}">
      <dsp:nvSpPr>
        <dsp:cNvPr id="0" name=""/>
        <dsp:cNvSpPr/>
      </dsp:nvSpPr>
      <dsp:spPr>
        <a:xfrm>
          <a:off x="3136596" y="18885"/>
          <a:ext cx="1408618" cy="1408618"/>
        </a:xfrm>
        <a:prstGeom prst="ellipse">
          <a:avLst/>
        </a:prstGeom>
        <a:solidFill>
          <a:srgbClr val="52A29D"/>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n>
                <a:noFill/>
              </a:ln>
              <a:solidFill>
                <a:schemeClr val="tx1"/>
              </a:solidFill>
            </a:rPr>
            <a:t>Employers:  Business &amp; Industry</a:t>
          </a:r>
          <a:endParaRPr lang="en-US" sz="1300" b="1" kern="1200" dirty="0">
            <a:ln>
              <a:noFill/>
            </a:ln>
            <a:solidFill>
              <a:schemeClr val="tx1"/>
            </a:solidFill>
          </a:endParaRPr>
        </a:p>
      </dsp:txBody>
      <dsp:txXfrm>
        <a:off x="3342883" y="225172"/>
        <a:ext cx="996044" cy="996044"/>
      </dsp:txXfrm>
    </dsp:sp>
    <dsp:sp modelId="{CB89F567-15DA-5A46-8A8E-12EC908EB8E5}">
      <dsp:nvSpPr>
        <dsp:cNvPr id="0" name=""/>
        <dsp:cNvSpPr/>
      </dsp:nvSpPr>
      <dsp:spPr>
        <a:xfrm rot="20622238">
          <a:off x="4508700" y="2229331"/>
          <a:ext cx="409125" cy="33006"/>
        </a:xfrm>
        <a:custGeom>
          <a:avLst/>
          <a:gdLst/>
          <a:ahLst/>
          <a:cxnLst/>
          <a:rect l="0" t="0" r="0" b="0"/>
          <a:pathLst>
            <a:path>
              <a:moveTo>
                <a:pt x="0" y="16503"/>
              </a:moveTo>
              <a:lnTo>
                <a:pt x="409125" y="16503"/>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n>
              <a:solidFill>
                <a:srgbClr val="52A29D"/>
              </a:solidFill>
            </a:ln>
            <a:solidFill>
              <a:schemeClr val="tx1"/>
            </a:solidFill>
          </a:endParaRPr>
        </a:p>
      </dsp:txBody>
      <dsp:txXfrm>
        <a:off x="4703035" y="2235606"/>
        <a:ext cx="20456" cy="20456"/>
      </dsp:txXfrm>
    </dsp:sp>
    <dsp:sp modelId="{E6D1E201-0204-6740-92FE-C5D79F0054E8}">
      <dsp:nvSpPr>
        <dsp:cNvPr id="0" name=""/>
        <dsp:cNvSpPr/>
      </dsp:nvSpPr>
      <dsp:spPr>
        <a:xfrm>
          <a:off x="4881312" y="1286495"/>
          <a:ext cx="1408618" cy="1408618"/>
        </a:xfrm>
        <a:prstGeom prst="ellipse">
          <a:avLst/>
        </a:prstGeom>
        <a:solidFill>
          <a:srgbClr val="52A29D"/>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n>
                <a:noFill/>
              </a:ln>
              <a:solidFill>
                <a:schemeClr val="tx1"/>
              </a:solidFill>
            </a:rPr>
            <a:t>Colleges &amp; Universities</a:t>
          </a:r>
        </a:p>
      </dsp:txBody>
      <dsp:txXfrm>
        <a:off x="5087599" y="1492782"/>
        <a:ext cx="996044" cy="996044"/>
      </dsp:txXfrm>
    </dsp:sp>
    <dsp:sp modelId="{55AA183E-EE93-B84F-8DE5-8E30D4A238E4}">
      <dsp:nvSpPr>
        <dsp:cNvPr id="0" name=""/>
        <dsp:cNvSpPr/>
      </dsp:nvSpPr>
      <dsp:spPr>
        <a:xfrm rot="3264695">
          <a:off x="4157924" y="3237760"/>
          <a:ext cx="444263" cy="33006"/>
        </a:xfrm>
        <a:custGeom>
          <a:avLst/>
          <a:gdLst/>
          <a:ahLst/>
          <a:cxnLst/>
          <a:rect l="0" t="0" r="0" b="0"/>
          <a:pathLst>
            <a:path>
              <a:moveTo>
                <a:pt x="0" y="16503"/>
              </a:moveTo>
              <a:lnTo>
                <a:pt x="444263" y="16503"/>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n>
              <a:solidFill>
                <a:srgbClr val="52A29D"/>
              </a:solidFill>
            </a:ln>
            <a:solidFill>
              <a:schemeClr val="tx1"/>
            </a:solidFill>
          </a:endParaRPr>
        </a:p>
      </dsp:txBody>
      <dsp:txXfrm>
        <a:off x="4368949" y="3243156"/>
        <a:ext cx="22213" cy="22213"/>
      </dsp:txXfrm>
    </dsp:sp>
    <dsp:sp modelId="{093DD06F-AFFC-4348-BA98-387452CDB002}">
      <dsp:nvSpPr>
        <dsp:cNvPr id="0" name=""/>
        <dsp:cNvSpPr/>
      </dsp:nvSpPr>
      <dsp:spPr>
        <a:xfrm>
          <a:off x="4214897" y="3303353"/>
          <a:ext cx="1408618" cy="1408618"/>
        </a:xfrm>
        <a:prstGeom prst="ellipse">
          <a:avLst/>
        </a:prstGeom>
        <a:solidFill>
          <a:srgbClr val="52A29D"/>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n>
                <a:noFill/>
              </a:ln>
              <a:solidFill>
                <a:schemeClr val="tx1"/>
              </a:solidFill>
            </a:rPr>
            <a:t>Local and regional</a:t>
          </a:r>
        </a:p>
        <a:p>
          <a:pPr lvl="0" algn="ctr" defTabSz="577850">
            <a:lnSpc>
              <a:spcPct val="90000"/>
            </a:lnSpc>
            <a:spcBef>
              <a:spcPct val="0"/>
            </a:spcBef>
            <a:spcAft>
              <a:spcPct val="35000"/>
            </a:spcAft>
          </a:pPr>
          <a:r>
            <a:rPr lang="en-US" sz="1300" b="1" kern="1200" dirty="0" smtClean="0">
              <a:ln>
                <a:noFill/>
              </a:ln>
              <a:solidFill>
                <a:schemeClr val="tx1"/>
              </a:solidFill>
            </a:rPr>
            <a:t>government agencies</a:t>
          </a:r>
          <a:endParaRPr lang="en-US" sz="1300" b="1" kern="1200" dirty="0">
            <a:ln>
              <a:noFill/>
            </a:ln>
            <a:solidFill>
              <a:schemeClr val="tx1"/>
            </a:solidFill>
          </a:endParaRPr>
        </a:p>
      </dsp:txBody>
      <dsp:txXfrm>
        <a:off x="4421184" y="3509640"/>
        <a:ext cx="996044" cy="996044"/>
      </dsp:txXfrm>
    </dsp:sp>
    <dsp:sp modelId="{E65CEE51-B5AF-274F-926D-50148D21B388}">
      <dsp:nvSpPr>
        <dsp:cNvPr id="0" name=""/>
        <dsp:cNvSpPr/>
      </dsp:nvSpPr>
      <dsp:spPr>
        <a:xfrm rot="7535305">
          <a:off x="3079624" y="3237760"/>
          <a:ext cx="444263" cy="33006"/>
        </a:xfrm>
        <a:custGeom>
          <a:avLst/>
          <a:gdLst/>
          <a:ahLst/>
          <a:cxnLst/>
          <a:rect l="0" t="0" r="0" b="0"/>
          <a:pathLst>
            <a:path>
              <a:moveTo>
                <a:pt x="0" y="16503"/>
              </a:moveTo>
              <a:lnTo>
                <a:pt x="444263" y="16503"/>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n>
              <a:solidFill>
                <a:srgbClr val="52A29D"/>
              </a:solidFill>
            </a:ln>
            <a:solidFill>
              <a:schemeClr val="tx1"/>
            </a:solidFill>
          </a:endParaRPr>
        </a:p>
      </dsp:txBody>
      <dsp:txXfrm rot="10800000">
        <a:off x="3290649" y="3243156"/>
        <a:ext cx="22213" cy="22213"/>
      </dsp:txXfrm>
    </dsp:sp>
    <dsp:sp modelId="{3165D21F-4C9C-0944-883F-409F35EF615E}">
      <dsp:nvSpPr>
        <dsp:cNvPr id="0" name=""/>
        <dsp:cNvSpPr/>
      </dsp:nvSpPr>
      <dsp:spPr>
        <a:xfrm>
          <a:off x="2058296" y="3303353"/>
          <a:ext cx="1408618" cy="1408618"/>
        </a:xfrm>
        <a:prstGeom prst="ellipse">
          <a:avLst/>
        </a:prstGeom>
        <a:solidFill>
          <a:srgbClr val="52A29D"/>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n>
                <a:noFill/>
              </a:ln>
              <a:solidFill>
                <a:schemeClr val="tx1"/>
              </a:solidFill>
            </a:rPr>
            <a:t>Community Based Organizations</a:t>
          </a:r>
          <a:endParaRPr lang="en-US" sz="1300" b="1" kern="1200" dirty="0">
            <a:ln>
              <a:noFill/>
            </a:ln>
            <a:solidFill>
              <a:schemeClr val="tx1"/>
            </a:solidFill>
          </a:endParaRPr>
        </a:p>
      </dsp:txBody>
      <dsp:txXfrm>
        <a:off x="2264583" y="3509640"/>
        <a:ext cx="996044" cy="996044"/>
      </dsp:txXfrm>
    </dsp:sp>
    <dsp:sp modelId="{AD16AADC-87F1-9447-9649-5AFC1CB08313}">
      <dsp:nvSpPr>
        <dsp:cNvPr id="0" name=""/>
        <dsp:cNvSpPr/>
      </dsp:nvSpPr>
      <dsp:spPr>
        <a:xfrm rot="11777762">
          <a:off x="2763985" y="2229331"/>
          <a:ext cx="409125" cy="33006"/>
        </a:xfrm>
        <a:custGeom>
          <a:avLst/>
          <a:gdLst/>
          <a:ahLst/>
          <a:cxnLst/>
          <a:rect l="0" t="0" r="0" b="0"/>
          <a:pathLst>
            <a:path>
              <a:moveTo>
                <a:pt x="0" y="16503"/>
              </a:moveTo>
              <a:lnTo>
                <a:pt x="409125" y="16503"/>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n>
              <a:solidFill>
                <a:srgbClr val="52A29D"/>
              </a:solidFill>
            </a:ln>
            <a:solidFill>
              <a:schemeClr val="tx1"/>
            </a:solidFill>
          </a:endParaRPr>
        </a:p>
      </dsp:txBody>
      <dsp:txXfrm rot="10800000">
        <a:off x="2958319" y="2235606"/>
        <a:ext cx="20456" cy="20456"/>
      </dsp:txXfrm>
    </dsp:sp>
    <dsp:sp modelId="{26E881E6-6F68-7C48-8A2A-4A38B25C4EB3}">
      <dsp:nvSpPr>
        <dsp:cNvPr id="0" name=""/>
        <dsp:cNvSpPr/>
      </dsp:nvSpPr>
      <dsp:spPr>
        <a:xfrm>
          <a:off x="1391880" y="1286495"/>
          <a:ext cx="1408618" cy="1408618"/>
        </a:xfrm>
        <a:prstGeom prst="ellipse">
          <a:avLst/>
        </a:prstGeom>
        <a:solidFill>
          <a:srgbClr val="52A29D"/>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n>
                <a:noFill/>
              </a:ln>
              <a:solidFill>
                <a:schemeClr val="tx1"/>
              </a:solidFill>
            </a:rPr>
            <a:t>K-12 Schools</a:t>
          </a:r>
          <a:endParaRPr lang="en-US" sz="1300" b="1" kern="1200" dirty="0">
            <a:ln>
              <a:noFill/>
            </a:ln>
            <a:solidFill>
              <a:schemeClr val="tx1"/>
            </a:solidFill>
          </a:endParaRPr>
        </a:p>
      </dsp:txBody>
      <dsp:txXfrm>
        <a:off x="1598167" y="1492782"/>
        <a:ext cx="996044" cy="996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92788-BCAB-C744-9993-1B3BB267C852}">
      <dsp:nvSpPr>
        <dsp:cNvPr id="0" name=""/>
        <dsp:cNvSpPr/>
      </dsp:nvSpPr>
      <dsp:spPr>
        <a:xfrm>
          <a:off x="1383" y="1345790"/>
          <a:ext cx="1834381" cy="1834381"/>
        </a:xfrm>
        <a:prstGeom prst="ellipse">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Convening functions</a:t>
          </a:r>
          <a:endParaRPr lang="en-US" sz="2200" b="1" kern="1200" dirty="0">
            <a:solidFill>
              <a:schemeClr val="tx1"/>
            </a:solidFill>
          </a:endParaRPr>
        </a:p>
      </dsp:txBody>
      <dsp:txXfrm>
        <a:off x="270022" y="1614429"/>
        <a:ext cx="1297103" cy="1297103"/>
      </dsp:txXfrm>
    </dsp:sp>
    <dsp:sp modelId="{3A1D98DD-5090-A74F-943D-796088357C36}">
      <dsp:nvSpPr>
        <dsp:cNvPr id="0" name=""/>
        <dsp:cNvSpPr/>
      </dsp:nvSpPr>
      <dsp:spPr>
        <a:xfrm>
          <a:off x="1984716" y="1731010"/>
          <a:ext cx="1063941" cy="1063941"/>
        </a:xfrm>
        <a:prstGeom prst="mathPlus">
          <a:avLst/>
        </a:prstGeom>
        <a:solidFill>
          <a:srgbClr val="72314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25741" y="2137861"/>
        <a:ext cx="781891" cy="250239"/>
      </dsp:txXfrm>
    </dsp:sp>
    <dsp:sp modelId="{AEA612D2-4762-484A-8E79-0998EBEE69D3}">
      <dsp:nvSpPr>
        <dsp:cNvPr id="0" name=""/>
        <dsp:cNvSpPr/>
      </dsp:nvSpPr>
      <dsp:spPr>
        <a:xfrm>
          <a:off x="3197609" y="1345790"/>
          <a:ext cx="1834381" cy="1834381"/>
        </a:xfrm>
        <a:prstGeom prst="ellipse">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rPr>
            <a:t>Work-based learning functions</a:t>
          </a:r>
          <a:endParaRPr lang="en-US" sz="2200" b="1" kern="1200" dirty="0">
            <a:solidFill>
              <a:srgbClr val="000000"/>
            </a:solidFill>
          </a:endParaRPr>
        </a:p>
      </dsp:txBody>
      <dsp:txXfrm>
        <a:off x="3466248" y="1614429"/>
        <a:ext cx="1297103" cy="1297103"/>
      </dsp:txXfrm>
    </dsp:sp>
    <dsp:sp modelId="{5FEAEEA8-EB59-2848-9D05-BB4EFE24BCB3}">
      <dsp:nvSpPr>
        <dsp:cNvPr id="0" name=""/>
        <dsp:cNvSpPr/>
      </dsp:nvSpPr>
      <dsp:spPr>
        <a:xfrm>
          <a:off x="5180942" y="1731010"/>
          <a:ext cx="1063941" cy="1063941"/>
        </a:xfrm>
        <a:prstGeom prst="mathEqual">
          <a:avLst/>
        </a:prstGeom>
        <a:solidFill>
          <a:srgbClr val="72314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321967" y="1950182"/>
        <a:ext cx="781891" cy="625597"/>
      </dsp:txXfrm>
    </dsp:sp>
    <dsp:sp modelId="{095F7C88-45AE-254C-B646-E80BA65FC113}">
      <dsp:nvSpPr>
        <dsp:cNvPr id="0" name=""/>
        <dsp:cNvSpPr/>
      </dsp:nvSpPr>
      <dsp:spPr>
        <a:xfrm>
          <a:off x="6393835" y="1345790"/>
          <a:ext cx="1834381" cy="1834381"/>
        </a:xfrm>
        <a:prstGeom prst="ellipse">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rPr>
            <a:t>Necessary “glue” in a Pathways region</a:t>
          </a:r>
          <a:endParaRPr lang="en-US" sz="2200" b="1" kern="1200" dirty="0">
            <a:solidFill>
              <a:srgbClr val="000000"/>
            </a:solidFill>
          </a:endParaRPr>
        </a:p>
      </dsp:txBody>
      <dsp:txXfrm>
        <a:off x="6662474" y="1614429"/>
        <a:ext cx="1297103" cy="1297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9D822-CBAB-F94E-A5AE-B19391EC080F}">
      <dsp:nvSpPr>
        <dsp:cNvPr id="0" name=""/>
        <dsp:cNvSpPr/>
      </dsp:nvSpPr>
      <dsp:spPr>
        <a:xfrm>
          <a:off x="2755255" y="907"/>
          <a:ext cx="1507851" cy="980103"/>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Convenes key players </a:t>
          </a:r>
          <a:endParaRPr lang="en-US" sz="1500" b="1" kern="1200" dirty="0"/>
        </a:p>
      </dsp:txBody>
      <dsp:txXfrm>
        <a:off x="2803100" y="48752"/>
        <a:ext cx="1412161" cy="884413"/>
      </dsp:txXfrm>
    </dsp:sp>
    <dsp:sp modelId="{90E285AA-F086-074C-896C-40640A0A992E}">
      <dsp:nvSpPr>
        <dsp:cNvPr id="0" name=""/>
        <dsp:cNvSpPr/>
      </dsp:nvSpPr>
      <dsp:spPr>
        <a:xfrm>
          <a:off x="1549561" y="490959"/>
          <a:ext cx="3919238" cy="3919238"/>
        </a:xfrm>
        <a:custGeom>
          <a:avLst/>
          <a:gdLst/>
          <a:ahLst/>
          <a:cxnLst/>
          <a:rect l="0" t="0" r="0" b="0"/>
          <a:pathLst>
            <a:path>
              <a:moveTo>
                <a:pt x="2723921" y="155194"/>
              </a:moveTo>
              <a:arcTo wR="1959619" hR="1959619" stAng="17577367" swAng="1963306"/>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64A01CAC-408F-7E46-9A82-051EA57CC6C9}">
      <dsp:nvSpPr>
        <dsp:cNvPr id="0" name=""/>
        <dsp:cNvSpPr/>
      </dsp:nvSpPr>
      <dsp:spPr>
        <a:xfrm>
          <a:off x="4618964" y="1354971"/>
          <a:ext cx="1507851" cy="980103"/>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Forms sub groups </a:t>
          </a:r>
          <a:endParaRPr lang="en-US" sz="1500" b="1" kern="1200" dirty="0"/>
        </a:p>
      </dsp:txBody>
      <dsp:txXfrm>
        <a:off x="4666809" y="1402816"/>
        <a:ext cx="1412161" cy="884413"/>
      </dsp:txXfrm>
    </dsp:sp>
    <dsp:sp modelId="{0E7A1624-56D8-5E47-B5F3-8997822ED198}">
      <dsp:nvSpPr>
        <dsp:cNvPr id="0" name=""/>
        <dsp:cNvSpPr/>
      </dsp:nvSpPr>
      <dsp:spPr>
        <a:xfrm>
          <a:off x="1549561" y="490959"/>
          <a:ext cx="3919238" cy="3919238"/>
        </a:xfrm>
        <a:custGeom>
          <a:avLst/>
          <a:gdLst/>
          <a:ahLst/>
          <a:cxnLst/>
          <a:rect l="0" t="0" r="0" b="0"/>
          <a:pathLst>
            <a:path>
              <a:moveTo>
                <a:pt x="3916531" y="1856648"/>
              </a:moveTo>
              <a:arcTo wR="1959619" hR="1959619" stAng="21419277" swAng="2197662"/>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39AEC258-D500-4A46-9508-C25BFEA0A947}">
      <dsp:nvSpPr>
        <dsp:cNvPr id="0" name=""/>
        <dsp:cNvSpPr/>
      </dsp:nvSpPr>
      <dsp:spPr>
        <a:xfrm>
          <a:off x="3907090" y="3545892"/>
          <a:ext cx="1507851" cy="980103"/>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Operationalizes the work</a:t>
          </a:r>
          <a:endParaRPr lang="en-US" sz="1500" b="1" kern="1200" dirty="0"/>
        </a:p>
      </dsp:txBody>
      <dsp:txXfrm>
        <a:off x="3954935" y="3593737"/>
        <a:ext cx="1412161" cy="884413"/>
      </dsp:txXfrm>
    </dsp:sp>
    <dsp:sp modelId="{37D92CC3-8282-A243-94FA-1076BA09A259}">
      <dsp:nvSpPr>
        <dsp:cNvPr id="0" name=""/>
        <dsp:cNvSpPr/>
      </dsp:nvSpPr>
      <dsp:spPr>
        <a:xfrm>
          <a:off x="1549561" y="490959"/>
          <a:ext cx="3919238" cy="3919238"/>
        </a:xfrm>
        <a:custGeom>
          <a:avLst/>
          <a:gdLst/>
          <a:ahLst/>
          <a:cxnLst/>
          <a:rect l="0" t="0" r="0" b="0"/>
          <a:pathLst>
            <a:path>
              <a:moveTo>
                <a:pt x="2349733" y="3880014"/>
              </a:moveTo>
              <a:arcTo wR="1959619" hR="1959619" stAng="4711022" swAng="1377955"/>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BBCA5C5C-13D5-3B41-8D7A-43AED6F044C7}">
      <dsp:nvSpPr>
        <dsp:cNvPr id="0" name=""/>
        <dsp:cNvSpPr/>
      </dsp:nvSpPr>
      <dsp:spPr>
        <a:xfrm>
          <a:off x="1603420" y="3545892"/>
          <a:ext cx="1507851" cy="980103"/>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Develops accountability systems</a:t>
          </a:r>
          <a:endParaRPr lang="en-US" sz="1500" b="1" kern="1200" dirty="0"/>
        </a:p>
      </dsp:txBody>
      <dsp:txXfrm>
        <a:off x="1651265" y="3593737"/>
        <a:ext cx="1412161" cy="884413"/>
      </dsp:txXfrm>
    </dsp:sp>
    <dsp:sp modelId="{09CDEE8A-34BD-6040-83DD-25DE44A0B1FC}">
      <dsp:nvSpPr>
        <dsp:cNvPr id="0" name=""/>
        <dsp:cNvSpPr/>
      </dsp:nvSpPr>
      <dsp:spPr>
        <a:xfrm>
          <a:off x="1549561" y="490959"/>
          <a:ext cx="3919238" cy="3919238"/>
        </a:xfrm>
        <a:custGeom>
          <a:avLst/>
          <a:gdLst/>
          <a:ahLst/>
          <a:cxnLst/>
          <a:rect l="0" t="0" r="0" b="0"/>
          <a:pathLst>
            <a:path>
              <a:moveTo>
                <a:pt x="327706" y="3044501"/>
              </a:moveTo>
              <a:arcTo wR="1959619" hR="1959619" stAng="8783062" swAng="2197662"/>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6F636282-6487-2546-B971-61CACE580AA1}">
      <dsp:nvSpPr>
        <dsp:cNvPr id="0" name=""/>
        <dsp:cNvSpPr/>
      </dsp:nvSpPr>
      <dsp:spPr>
        <a:xfrm>
          <a:off x="891546" y="1354971"/>
          <a:ext cx="1507851" cy="980103"/>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Builds support</a:t>
          </a:r>
          <a:endParaRPr lang="en-US" sz="1500" b="1" kern="1200" dirty="0"/>
        </a:p>
      </dsp:txBody>
      <dsp:txXfrm>
        <a:off x="939391" y="1402816"/>
        <a:ext cx="1412161" cy="884413"/>
      </dsp:txXfrm>
    </dsp:sp>
    <dsp:sp modelId="{059ED30C-B054-B94B-A918-9AD5B53534E2}">
      <dsp:nvSpPr>
        <dsp:cNvPr id="0" name=""/>
        <dsp:cNvSpPr/>
      </dsp:nvSpPr>
      <dsp:spPr>
        <a:xfrm>
          <a:off x="1549561" y="490959"/>
          <a:ext cx="3919238" cy="3919238"/>
        </a:xfrm>
        <a:custGeom>
          <a:avLst/>
          <a:gdLst/>
          <a:ahLst/>
          <a:cxnLst/>
          <a:rect l="0" t="0" r="0" b="0"/>
          <a:pathLst>
            <a:path>
              <a:moveTo>
                <a:pt x="341207" y="854697"/>
              </a:moveTo>
              <a:arcTo wR="1959619" hR="1959619" stAng="12859327" swAng="1963306"/>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C007C-A503-0E47-AD6E-447C843B6215}">
      <dsp:nvSpPr>
        <dsp:cNvPr id="0" name=""/>
        <dsp:cNvSpPr/>
      </dsp:nvSpPr>
      <dsp:spPr>
        <a:xfrm>
          <a:off x="180646" y="1132"/>
          <a:ext cx="1368389" cy="1558257"/>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latin typeface="Calibri"/>
              <a:cs typeface="Arial"/>
            </a:rPr>
            <a:t>Strategic thinking and guidance</a:t>
          </a:r>
          <a:endParaRPr lang="en-US" sz="1400" b="1" i="0" kern="1200" dirty="0">
            <a:solidFill>
              <a:schemeClr val="tx1"/>
            </a:solidFill>
            <a:latin typeface="Calibri"/>
            <a:cs typeface="Arial"/>
          </a:endParaRPr>
        </a:p>
      </dsp:txBody>
      <dsp:txXfrm>
        <a:off x="220725" y="41211"/>
        <a:ext cx="1288231" cy="1478099"/>
      </dsp:txXfrm>
    </dsp:sp>
    <dsp:sp modelId="{D7EC0492-0B3A-7148-BDA6-9F126DA19AA3}">
      <dsp:nvSpPr>
        <dsp:cNvPr id="0" name=""/>
        <dsp:cNvSpPr/>
      </dsp:nvSpPr>
      <dsp:spPr>
        <a:xfrm>
          <a:off x="317485" y="1559390"/>
          <a:ext cx="102722" cy="785220"/>
        </a:xfrm>
        <a:custGeom>
          <a:avLst/>
          <a:gdLst/>
          <a:ahLst/>
          <a:cxnLst/>
          <a:rect l="0" t="0" r="0" b="0"/>
          <a:pathLst>
            <a:path>
              <a:moveTo>
                <a:pt x="0" y="0"/>
              </a:moveTo>
              <a:lnTo>
                <a:pt x="0" y="785220"/>
              </a:lnTo>
              <a:lnTo>
                <a:pt x="102722" y="785220"/>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D3EB271C-EFEA-A545-99E0-8FB1A781C257}">
      <dsp:nvSpPr>
        <dsp:cNvPr id="0" name=""/>
        <dsp:cNvSpPr/>
      </dsp:nvSpPr>
      <dsp:spPr>
        <a:xfrm>
          <a:off x="420208" y="1703121"/>
          <a:ext cx="919879" cy="1282978"/>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Shape the strategic direction of </a:t>
          </a:r>
          <a:br>
            <a:rPr lang="en-US" sz="1000" kern="1200" dirty="0" smtClean="0">
              <a:latin typeface="Calibri"/>
              <a:cs typeface="Calibri"/>
            </a:rPr>
          </a:br>
          <a:r>
            <a:rPr lang="en-US" sz="1000" kern="1200" dirty="0" smtClean="0">
              <a:latin typeface="Calibri"/>
              <a:cs typeface="Calibri"/>
            </a:rPr>
            <a:t>the work</a:t>
          </a:r>
          <a:endParaRPr lang="en-US" sz="1000" kern="1200" dirty="0">
            <a:latin typeface="Calibri"/>
            <a:cs typeface="Calibri"/>
          </a:endParaRPr>
        </a:p>
      </dsp:txBody>
      <dsp:txXfrm>
        <a:off x="447150" y="1730063"/>
        <a:ext cx="865995" cy="1229094"/>
      </dsp:txXfrm>
    </dsp:sp>
    <dsp:sp modelId="{8515D572-1227-8848-B058-84AFFD0F59D0}">
      <dsp:nvSpPr>
        <dsp:cNvPr id="0" name=""/>
        <dsp:cNvSpPr/>
      </dsp:nvSpPr>
      <dsp:spPr>
        <a:xfrm>
          <a:off x="317485" y="1559390"/>
          <a:ext cx="102722" cy="2210713"/>
        </a:xfrm>
        <a:custGeom>
          <a:avLst/>
          <a:gdLst/>
          <a:ahLst/>
          <a:cxnLst/>
          <a:rect l="0" t="0" r="0" b="0"/>
          <a:pathLst>
            <a:path>
              <a:moveTo>
                <a:pt x="0" y="0"/>
              </a:moveTo>
              <a:lnTo>
                <a:pt x="0" y="2210713"/>
              </a:lnTo>
              <a:lnTo>
                <a:pt x="102722" y="2210713"/>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2A945A73-4DD4-D944-A20E-DFFC76A1A74E}">
      <dsp:nvSpPr>
        <dsp:cNvPr id="0" name=""/>
        <dsp:cNvSpPr/>
      </dsp:nvSpPr>
      <dsp:spPr>
        <a:xfrm>
          <a:off x="420208" y="3129830"/>
          <a:ext cx="919879" cy="1280546"/>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Oversee operations to ensure they are aligned with strategic direction</a:t>
          </a:r>
          <a:endParaRPr lang="en-US" sz="1000" kern="1200" dirty="0">
            <a:latin typeface="Calibri"/>
            <a:cs typeface="Calibri"/>
          </a:endParaRPr>
        </a:p>
      </dsp:txBody>
      <dsp:txXfrm>
        <a:off x="447150" y="3156772"/>
        <a:ext cx="865995" cy="1226662"/>
      </dsp:txXfrm>
    </dsp:sp>
    <dsp:sp modelId="{728294B8-7AFF-E843-B022-69331DABC330}">
      <dsp:nvSpPr>
        <dsp:cNvPr id="0" name=""/>
        <dsp:cNvSpPr/>
      </dsp:nvSpPr>
      <dsp:spPr>
        <a:xfrm>
          <a:off x="1802382" y="1132"/>
          <a:ext cx="1149848" cy="1558131"/>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latin typeface="Calibri"/>
              <a:cs typeface="Arial"/>
            </a:rPr>
            <a:t>Community and stakeholder engagement</a:t>
          </a:r>
          <a:endParaRPr lang="en-US" sz="1400" b="1" i="0" kern="1200" dirty="0">
            <a:solidFill>
              <a:schemeClr val="tx1"/>
            </a:solidFill>
            <a:latin typeface="Calibri"/>
            <a:cs typeface="Arial"/>
          </a:endParaRPr>
        </a:p>
      </dsp:txBody>
      <dsp:txXfrm>
        <a:off x="1836060" y="34810"/>
        <a:ext cx="1082492" cy="1490775"/>
      </dsp:txXfrm>
    </dsp:sp>
    <dsp:sp modelId="{69153BC1-7C84-594F-B4F3-23CE44B07AF5}">
      <dsp:nvSpPr>
        <dsp:cNvPr id="0" name=""/>
        <dsp:cNvSpPr/>
      </dsp:nvSpPr>
      <dsp:spPr>
        <a:xfrm>
          <a:off x="1917367" y="1559263"/>
          <a:ext cx="114984" cy="785697"/>
        </a:xfrm>
        <a:custGeom>
          <a:avLst/>
          <a:gdLst/>
          <a:ahLst/>
          <a:cxnLst/>
          <a:rect l="0" t="0" r="0" b="0"/>
          <a:pathLst>
            <a:path>
              <a:moveTo>
                <a:pt x="0" y="0"/>
              </a:moveTo>
              <a:lnTo>
                <a:pt x="0" y="785697"/>
              </a:lnTo>
              <a:lnTo>
                <a:pt x="114984" y="785697"/>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04604EA4-E0D6-8640-A4C5-728D8CA9067B}">
      <dsp:nvSpPr>
        <dsp:cNvPr id="0" name=""/>
        <dsp:cNvSpPr/>
      </dsp:nvSpPr>
      <dsp:spPr>
        <a:xfrm>
          <a:off x="2032351" y="1702994"/>
          <a:ext cx="919879" cy="1283932"/>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Interface with community, stakeholders, public</a:t>
          </a:r>
          <a:endParaRPr lang="en-US" sz="1000" kern="1200" dirty="0">
            <a:latin typeface="Calibri"/>
            <a:cs typeface="Calibri"/>
          </a:endParaRPr>
        </a:p>
      </dsp:txBody>
      <dsp:txXfrm>
        <a:off x="2059293" y="1729936"/>
        <a:ext cx="865995" cy="1230048"/>
      </dsp:txXfrm>
    </dsp:sp>
    <dsp:sp modelId="{F36CDB3A-18C0-ED41-A8FB-C018156C563C}">
      <dsp:nvSpPr>
        <dsp:cNvPr id="0" name=""/>
        <dsp:cNvSpPr/>
      </dsp:nvSpPr>
      <dsp:spPr>
        <a:xfrm>
          <a:off x="1917367" y="1559263"/>
          <a:ext cx="114984" cy="2218639"/>
        </a:xfrm>
        <a:custGeom>
          <a:avLst/>
          <a:gdLst/>
          <a:ahLst/>
          <a:cxnLst/>
          <a:rect l="0" t="0" r="0" b="0"/>
          <a:pathLst>
            <a:path>
              <a:moveTo>
                <a:pt x="0" y="0"/>
              </a:moveTo>
              <a:lnTo>
                <a:pt x="0" y="2218639"/>
              </a:lnTo>
              <a:lnTo>
                <a:pt x="114984" y="2218639"/>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C3CAA465-8027-8D42-8800-BE90C0EA960A}">
      <dsp:nvSpPr>
        <dsp:cNvPr id="0" name=""/>
        <dsp:cNvSpPr/>
      </dsp:nvSpPr>
      <dsp:spPr>
        <a:xfrm>
          <a:off x="2032351" y="3130658"/>
          <a:ext cx="919879" cy="1294488"/>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Build new relationships</a:t>
          </a:r>
          <a:endParaRPr lang="en-US" sz="1000" kern="1200" dirty="0">
            <a:latin typeface="Calibri"/>
            <a:cs typeface="Calibri"/>
          </a:endParaRPr>
        </a:p>
      </dsp:txBody>
      <dsp:txXfrm>
        <a:off x="2059293" y="3157600"/>
        <a:ext cx="865995" cy="1240604"/>
      </dsp:txXfrm>
    </dsp:sp>
    <dsp:sp modelId="{E1A6CCD8-3D5E-494B-863E-61404CC484A8}">
      <dsp:nvSpPr>
        <dsp:cNvPr id="0" name=""/>
        <dsp:cNvSpPr/>
      </dsp:nvSpPr>
      <dsp:spPr>
        <a:xfrm>
          <a:off x="3239693" y="1132"/>
          <a:ext cx="1149848" cy="1575465"/>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latin typeface="Calibri"/>
              <a:cs typeface="Arial"/>
            </a:rPr>
            <a:t>Facilitation</a:t>
          </a:r>
          <a:endParaRPr lang="en-US" sz="1400" b="1" i="0" kern="1200" dirty="0">
            <a:solidFill>
              <a:schemeClr val="tx1"/>
            </a:solidFill>
            <a:latin typeface="Calibri"/>
            <a:cs typeface="Arial"/>
          </a:endParaRPr>
        </a:p>
      </dsp:txBody>
      <dsp:txXfrm>
        <a:off x="3273371" y="34810"/>
        <a:ext cx="1082492" cy="1508109"/>
      </dsp:txXfrm>
    </dsp:sp>
    <dsp:sp modelId="{AE8F308E-B5D1-1D49-B596-2C4A07FE79A9}">
      <dsp:nvSpPr>
        <dsp:cNvPr id="0" name=""/>
        <dsp:cNvSpPr/>
      </dsp:nvSpPr>
      <dsp:spPr>
        <a:xfrm>
          <a:off x="3354678" y="1576597"/>
          <a:ext cx="114984" cy="781250"/>
        </a:xfrm>
        <a:custGeom>
          <a:avLst/>
          <a:gdLst/>
          <a:ahLst/>
          <a:cxnLst/>
          <a:rect l="0" t="0" r="0" b="0"/>
          <a:pathLst>
            <a:path>
              <a:moveTo>
                <a:pt x="0" y="0"/>
              </a:moveTo>
              <a:lnTo>
                <a:pt x="0" y="781250"/>
              </a:lnTo>
              <a:lnTo>
                <a:pt x="114984" y="781250"/>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2EBA7F74-6D07-6847-96FA-814F6DD3D726}">
      <dsp:nvSpPr>
        <dsp:cNvPr id="0" name=""/>
        <dsp:cNvSpPr/>
      </dsp:nvSpPr>
      <dsp:spPr>
        <a:xfrm>
          <a:off x="3469662" y="1720328"/>
          <a:ext cx="919879" cy="1275038"/>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Manages partner relationships on a day-to-day basis</a:t>
          </a:r>
          <a:endParaRPr lang="en-US" sz="1000" kern="1200" dirty="0">
            <a:latin typeface="Calibri"/>
            <a:cs typeface="Calibri"/>
          </a:endParaRPr>
        </a:p>
      </dsp:txBody>
      <dsp:txXfrm>
        <a:off x="3496604" y="1747270"/>
        <a:ext cx="865995" cy="1221154"/>
      </dsp:txXfrm>
    </dsp:sp>
    <dsp:sp modelId="{3DEF6E49-46D3-B84E-9E24-ECA45275A7A6}">
      <dsp:nvSpPr>
        <dsp:cNvPr id="0" name=""/>
        <dsp:cNvSpPr/>
      </dsp:nvSpPr>
      <dsp:spPr>
        <a:xfrm>
          <a:off x="3354678" y="1576597"/>
          <a:ext cx="114984" cy="2200744"/>
        </a:xfrm>
        <a:custGeom>
          <a:avLst/>
          <a:gdLst/>
          <a:ahLst/>
          <a:cxnLst/>
          <a:rect l="0" t="0" r="0" b="0"/>
          <a:pathLst>
            <a:path>
              <a:moveTo>
                <a:pt x="0" y="0"/>
              </a:moveTo>
              <a:lnTo>
                <a:pt x="0" y="2200744"/>
              </a:lnTo>
              <a:lnTo>
                <a:pt x="114984" y="2200744"/>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DF398296-0799-494C-900C-D0904DD3A6E9}">
      <dsp:nvSpPr>
        <dsp:cNvPr id="0" name=""/>
        <dsp:cNvSpPr/>
      </dsp:nvSpPr>
      <dsp:spPr>
        <a:xfrm>
          <a:off x="3469662" y="3139098"/>
          <a:ext cx="919879" cy="1276487"/>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Guides meetings and planning to move stakeholders to consensus and action</a:t>
          </a:r>
          <a:endParaRPr lang="en-US" sz="1000" kern="1200" dirty="0">
            <a:latin typeface="Calibri"/>
            <a:cs typeface="Calibri"/>
          </a:endParaRPr>
        </a:p>
      </dsp:txBody>
      <dsp:txXfrm>
        <a:off x="3496604" y="3166040"/>
        <a:ext cx="865995" cy="1222603"/>
      </dsp:txXfrm>
    </dsp:sp>
    <dsp:sp modelId="{2A9415C7-BD66-5B44-97DF-4DAC0639CD0D}">
      <dsp:nvSpPr>
        <dsp:cNvPr id="0" name=""/>
        <dsp:cNvSpPr/>
      </dsp:nvSpPr>
      <dsp:spPr>
        <a:xfrm>
          <a:off x="4677004" y="1132"/>
          <a:ext cx="1149848" cy="1580386"/>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latin typeface="Calibri"/>
              <a:cs typeface="Arial"/>
            </a:rPr>
            <a:t>Research and data analysis</a:t>
          </a:r>
          <a:endParaRPr lang="en-US" sz="1400" b="1" i="0" kern="1200" dirty="0">
            <a:solidFill>
              <a:schemeClr val="tx1"/>
            </a:solidFill>
            <a:latin typeface="Calibri"/>
            <a:cs typeface="Arial"/>
          </a:endParaRPr>
        </a:p>
      </dsp:txBody>
      <dsp:txXfrm>
        <a:off x="4710682" y="34810"/>
        <a:ext cx="1082492" cy="1513030"/>
      </dsp:txXfrm>
    </dsp:sp>
    <dsp:sp modelId="{BBC436AB-F13A-C442-9775-F1D19E1C7DCA}">
      <dsp:nvSpPr>
        <dsp:cNvPr id="0" name=""/>
        <dsp:cNvSpPr/>
      </dsp:nvSpPr>
      <dsp:spPr>
        <a:xfrm>
          <a:off x="4791989" y="1581518"/>
          <a:ext cx="114984" cy="790871"/>
        </a:xfrm>
        <a:custGeom>
          <a:avLst/>
          <a:gdLst/>
          <a:ahLst/>
          <a:cxnLst/>
          <a:rect l="0" t="0" r="0" b="0"/>
          <a:pathLst>
            <a:path>
              <a:moveTo>
                <a:pt x="0" y="0"/>
              </a:moveTo>
              <a:lnTo>
                <a:pt x="0" y="790871"/>
              </a:lnTo>
              <a:lnTo>
                <a:pt x="114984" y="790871"/>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6AA9942B-907B-3A4F-A894-568158C4CF4A}">
      <dsp:nvSpPr>
        <dsp:cNvPr id="0" name=""/>
        <dsp:cNvSpPr/>
      </dsp:nvSpPr>
      <dsp:spPr>
        <a:xfrm>
          <a:off x="4906973" y="1725250"/>
          <a:ext cx="919879" cy="1294281"/>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Develops metrics and evaluates outcomes</a:t>
          </a:r>
          <a:endParaRPr lang="en-US" sz="1000" kern="1200" dirty="0">
            <a:latin typeface="Calibri"/>
            <a:cs typeface="Calibri"/>
          </a:endParaRPr>
        </a:p>
      </dsp:txBody>
      <dsp:txXfrm>
        <a:off x="4933915" y="1752192"/>
        <a:ext cx="865995" cy="1240397"/>
      </dsp:txXfrm>
    </dsp:sp>
    <dsp:sp modelId="{94AAE6CD-87F0-E244-A4E6-5559267973F2}">
      <dsp:nvSpPr>
        <dsp:cNvPr id="0" name=""/>
        <dsp:cNvSpPr/>
      </dsp:nvSpPr>
      <dsp:spPr>
        <a:xfrm>
          <a:off x="4791989" y="1581518"/>
          <a:ext cx="114984" cy="2224480"/>
        </a:xfrm>
        <a:custGeom>
          <a:avLst/>
          <a:gdLst/>
          <a:ahLst/>
          <a:cxnLst/>
          <a:rect l="0" t="0" r="0" b="0"/>
          <a:pathLst>
            <a:path>
              <a:moveTo>
                <a:pt x="0" y="0"/>
              </a:moveTo>
              <a:lnTo>
                <a:pt x="0" y="2224480"/>
              </a:lnTo>
              <a:lnTo>
                <a:pt x="114984" y="2224480"/>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5969BC2F-81C5-9243-B5FC-94EBE3F5C959}">
      <dsp:nvSpPr>
        <dsp:cNvPr id="0" name=""/>
        <dsp:cNvSpPr/>
      </dsp:nvSpPr>
      <dsp:spPr>
        <a:xfrm>
          <a:off x="4906973" y="3163262"/>
          <a:ext cx="919879" cy="1285473"/>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Monitors policy relevant to the work and </a:t>
          </a:r>
          <a:br>
            <a:rPr lang="en-US" sz="1000" kern="1200" dirty="0" smtClean="0">
              <a:latin typeface="Calibri"/>
              <a:cs typeface="Calibri"/>
            </a:rPr>
          </a:br>
          <a:r>
            <a:rPr lang="en-US" sz="1000" kern="1200" dirty="0" smtClean="0">
              <a:latin typeface="Calibri"/>
              <a:cs typeface="Calibri"/>
            </a:rPr>
            <a:t>helps identify opportunities to influence policy</a:t>
          </a:r>
          <a:endParaRPr lang="en-US" sz="1000" kern="1200" dirty="0">
            <a:latin typeface="Calibri"/>
            <a:cs typeface="Calibri"/>
          </a:endParaRPr>
        </a:p>
      </dsp:txBody>
      <dsp:txXfrm>
        <a:off x="4933915" y="3190204"/>
        <a:ext cx="865995" cy="1231589"/>
      </dsp:txXfrm>
    </dsp:sp>
    <dsp:sp modelId="{1E66FFCB-2C0A-3246-883D-3C0A3BEEADA3}">
      <dsp:nvSpPr>
        <dsp:cNvPr id="0" name=""/>
        <dsp:cNvSpPr/>
      </dsp:nvSpPr>
      <dsp:spPr>
        <a:xfrm>
          <a:off x="6114315" y="1132"/>
          <a:ext cx="1472783" cy="1581473"/>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latin typeface="Calibri"/>
              <a:cs typeface="Arial"/>
            </a:rPr>
            <a:t>Communications and Development</a:t>
          </a:r>
          <a:endParaRPr lang="en-US" sz="1400" b="1" i="0" kern="1200" dirty="0">
            <a:solidFill>
              <a:schemeClr val="tx1"/>
            </a:solidFill>
            <a:latin typeface="Calibri"/>
            <a:cs typeface="Arial"/>
          </a:endParaRPr>
        </a:p>
      </dsp:txBody>
      <dsp:txXfrm>
        <a:off x="6157451" y="44268"/>
        <a:ext cx="1386511" cy="1495201"/>
      </dsp:txXfrm>
    </dsp:sp>
    <dsp:sp modelId="{B0A83C2F-65E5-1546-8416-59A4D3CA85E8}">
      <dsp:nvSpPr>
        <dsp:cNvPr id="0" name=""/>
        <dsp:cNvSpPr/>
      </dsp:nvSpPr>
      <dsp:spPr>
        <a:xfrm>
          <a:off x="6261593" y="1582605"/>
          <a:ext cx="147278" cy="779971"/>
        </a:xfrm>
        <a:custGeom>
          <a:avLst/>
          <a:gdLst/>
          <a:ahLst/>
          <a:cxnLst/>
          <a:rect l="0" t="0" r="0" b="0"/>
          <a:pathLst>
            <a:path>
              <a:moveTo>
                <a:pt x="0" y="0"/>
              </a:moveTo>
              <a:lnTo>
                <a:pt x="0" y="779971"/>
              </a:lnTo>
              <a:lnTo>
                <a:pt x="147278" y="779971"/>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F8C1429B-DE12-C54B-99B9-F46BA7136242}">
      <dsp:nvSpPr>
        <dsp:cNvPr id="0" name=""/>
        <dsp:cNvSpPr/>
      </dsp:nvSpPr>
      <dsp:spPr>
        <a:xfrm>
          <a:off x="6408871" y="1726336"/>
          <a:ext cx="953233" cy="1272480"/>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Manage external communications to ensure unified messaging</a:t>
          </a:r>
          <a:endParaRPr lang="en-US" sz="1000" kern="1200" dirty="0">
            <a:latin typeface="Calibri"/>
            <a:cs typeface="Calibri"/>
          </a:endParaRPr>
        </a:p>
      </dsp:txBody>
      <dsp:txXfrm>
        <a:off x="6436790" y="1754255"/>
        <a:ext cx="897395" cy="1216642"/>
      </dsp:txXfrm>
    </dsp:sp>
    <dsp:sp modelId="{AC0196BE-50B8-2E4A-A978-000427CDF9F6}">
      <dsp:nvSpPr>
        <dsp:cNvPr id="0" name=""/>
        <dsp:cNvSpPr/>
      </dsp:nvSpPr>
      <dsp:spPr>
        <a:xfrm>
          <a:off x="6261593" y="1582605"/>
          <a:ext cx="147278" cy="2216672"/>
        </a:xfrm>
        <a:custGeom>
          <a:avLst/>
          <a:gdLst/>
          <a:ahLst/>
          <a:cxnLst/>
          <a:rect l="0" t="0" r="0" b="0"/>
          <a:pathLst>
            <a:path>
              <a:moveTo>
                <a:pt x="0" y="0"/>
              </a:moveTo>
              <a:lnTo>
                <a:pt x="0" y="2216672"/>
              </a:lnTo>
              <a:lnTo>
                <a:pt x="147278" y="2216672"/>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B04C0393-4AF7-584D-877B-03EC16749BB7}">
      <dsp:nvSpPr>
        <dsp:cNvPr id="0" name=""/>
        <dsp:cNvSpPr/>
      </dsp:nvSpPr>
      <dsp:spPr>
        <a:xfrm>
          <a:off x="6408871" y="3142547"/>
          <a:ext cx="919879" cy="1313460"/>
        </a:xfrm>
        <a:prstGeom prst="roundRect">
          <a:avLst>
            <a:gd name="adj" fmla="val 10000"/>
          </a:avLst>
        </a:prstGeom>
        <a:solidFill>
          <a:schemeClr val="lt1">
            <a:alpha val="90000"/>
            <a:hueOff val="0"/>
            <a:satOff val="0"/>
            <a:lumOff val="0"/>
            <a:alphaOff val="0"/>
          </a:schemeClr>
        </a:solidFill>
        <a:ln w="28575"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Calibri"/>
            </a:rPr>
            <a:t>Develops and maintains relationships with funders</a:t>
          </a:r>
          <a:endParaRPr lang="en-US" sz="1000" kern="1200" dirty="0">
            <a:latin typeface="Calibri"/>
            <a:cs typeface="Calibri"/>
          </a:endParaRPr>
        </a:p>
      </dsp:txBody>
      <dsp:txXfrm>
        <a:off x="6435813" y="3169489"/>
        <a:ext cx="865995" cy="1259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4BD01-DD33-7844-821D-CF966C516EB7}">
      <dsp:nvSpPr>
        <dsp:cNvPr id="0" name=""/>
        <dsp:cNvSpPr/>
      </dsp:nvSpPr>
      <dsp:spPr>
        <a:xfrm>
          <a:off x="2605631" y="-177209"/>
          <a:ext cx="1396536" cy="1097629"/>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Knows the labor market</a:t>
          </a:r>
          <a:endParaRPr lang="en-US" sz="1200" b="1" kern="1200" dirty="0"/>
        </a:p>
      </dsp:txBody>
      <dsp:txXfrm>
        <a:off x="2659213" y="-123627"/>
        <a:ext cx="1289372" cy="990465"/>
      </dsp:txXfrm>
    </dsp:sp>
    <dsp:sp modelId="{54EA7AFA-53AD-2C4C-A116-B0C7A78860CB}">
      <dsp:nvSpPr>
        <dsp:cNvPr id="0" name=""/>
        <dsp:cNvSpPr/>
      </dsp:nvSpPr>
      <dsp:spPr>
        <a:xfrm>
          <a:off x="1497269" y="338008"/>
          <a:ext cx="3493983" cy="3493983"/>
        </a:xfrm>
        <a:custGeom>
          <a:avLst/>
          <a:gdLst/>
          <a:ahLst/>
          <a:cxnLst/>
          <a:rect l="0" t="0" r="0" b="0"/>
          <a:pathLst>
            <a:path>
              <a:moveTo>
                <a:pt x="2510559" y="175704"/>
              </a:moveTo>
              <a:arcTo wR="1746991" hR="1746991" stAng="17755048" swAng="1219424"/>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2CB7CEFD-FDF7-044D-B11D-976356C243F5}">
      <dsp:nvSpPr>
        <dsp:cNvPr id="0" name=""/>
        <dsp:cNvSpPr/>
      </dsp:nvSpPr>
      <dsp:spPr>
        <a:xfrm>
          <a:off x="4159198" y="881288"/>
          <a:ext cx="1467946" cy="1100961"/>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Develops WBL sequences (with educational institutions)</a:t>
          </a:r>
          <a:endParaRPr lang="en-US" sz="1200" b="1" kern="1200" dirty="0"/>
        </a:p>
      </dsp:txBody>
      <dsp:txXfrm>
        <a:off x="4212942" y="935032"/>
        <a:ext cx="1360458" cy="993473"/>
      </dsp:txXfrm>
    </dsp:sp>
    <dsp:sp modelId="{38443036-C453-8342-B020-EB7D97A14A5A}">
      <dsp:nvSpPr>
        <dsp:cNvPr id="0" name=""/>
        <dsp:cNvSpPr/>
      </dsp:nvSpPr>
      <dsp:spPr>
        <a:xfrm>
          <a:off x="1537044" y="244786"/>
          <a:ext cx="3493983" cy="3493983"/>
        </a:xfrm>
        <a:custGeom>
          <a:avLst/>
          <a:gdLst/>
          <a:ahLst/>
          <a:cxnLst/>
          <a:rect l="0" t="0" r="0" b="0"/>
          <a:pathLst>
            <a:path>
              <a:moveTo>
                <a:pt x="3493968" y="1739763"/>
              </a:moveTo>
              <a:arcTo wR="1746991" hR="1746991" stAng="21585776" swAng="443959"/>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87989732-08E5-544C-8410-7CE7F0BF4183}">
      <dsp:nvSpPr>
        <dsp:cNvPr id="0" name=""/>
        <dsp:cNvSpPr/>
      </dsp:nvSpPr>
      <dsp:spPr>
        <a:xfrm>
          <a:off x="4159203" y="2211875"/>
          <a:ext cx="1467946" cy="1100961"/>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Identifies and reaches out to key employers and sector organizations</a:t>
          </a:r>
          <a:endParaRPr lang="en-US" sz="1200" b="1" kern="1200" dirty="0"/>
        </a:p>
      </dsp:txBody>
      <dsp:txXfrm>
        <a:off x="4212947" y="2265619"/>
        <a:ext cx="1360458" cy="993473"/>
      </dsp:txXfrm>
    </dsp:sp>
    <dsp:sp modelId="{10165E84-B328-C04C-B956-C6DC1D03E299}">
      <dsp:nvSpPr>
        <dsp:cNvPr id="0" name=""/>
        <dsp:cNvSpPr/>
      </dsp:nvSpPr>
      <dsp:spPr>
        <a:xfrm>
          <a:off x="1455176" y="430701"/>
          <a:ext cx="3493983" cy="3493983"/>
        </a:xfrm>
        <a:custGeom>
          <a:avLst/>
          <a:gdLst/>
          <a:ahLst/>
          <a:cxnLst/>
          <a:rect l="0" t="0" r="0" b="0"/>
          <a:pathLst>
            <a:path>
              <a:moveTo>
                <a:pt x="3070913" y="2886821"/>
              </a:moveTo>
              <a:arcTo wR="1746991" hR="1746991" stAng="2443608" swAng="1197261"/>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5F4E3DA0-58A3-DA44-9260-74C7C9A9371F}">
      <dsp:nvSpPr>
        <dsp:cNvPr id="0" name=""/>
        <dsp:cNvSpPr/>
      </dsp:nvSpPr>
      <dsp:spPr>
        <a:xfrm>
          <a:off x="2584281" y="3315108"/>
          <a:ext cx="1467946" cy="1100961"/>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Brokers and aggregates opportunities for sequenced WBL</a:t>
          </a:r>
          <a:endParaRPr lang="en-US" sz="1200" b="1" kern="1200" dirty="0"/>
        </a:p>
      </dsp:txBody>
      <dsp:txXfrm>
        <a:off x="2638025" y="3368852"/>
        <a:ext cx="1360458" cy="993473"/>
      </dsp:txXfrm>
    </dsp:sp>
    <dsp:sp modelId="{C3367762-4118-D440-B788-173A728B84B9}">
      <dsp:nvSpPr>
        <dsp:cNvPr id="0" name=""/>
        <dsp:cNvSpPr/>
      </dsp:nvSpPr>
      <dsp:spPr>
        <a:xfrm>
          <a:off x="1863031" y="542778"/>
          <a:ext cx="3493983" cy="3493983"/>
        </a:xfrm>
        <a:custGeom>
          <a:avLst/>
          <a:gdLst/>
          <a:ahLst/>
          <a:cxnLst/>
          <a:rect l="0" t="0" r="0" b="0"/>
          <a:pathLst>
            <a:path>
              <a:moveTo>
                <a:pt x="716256" y="3157511"/>
              </a:moveTo>
              <a:arcTo wR="1746991" hR="1746991" stAng="7569446" swAng="1197539"/>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3851CDC8-4081-C648-B1B2-2BF1F3ADDACD}">
      <dsp:nvSpPr>
        <dsp:cNvPr id="0" name=""/>
        <dsp:cNvSpPr/>
      </dsp:nvSpPr>
      <dsp:spPr>
        <a:xfrm>
          <a:off x="1040622" y="2179945"/>
          <a:ext cx="1529399" cy="1078651"/>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Recruits high-level, visible business champions</a:t>
          </a:r>
          <a:endParaRPr lang="en-US" sz="1200" b="1" kern="1200" dirty="0"/>
        </a:p>
      </dsp:txBody>
      <dsp:txXfrm>
        <a:off x="1093277" y="2232600"/>
        <a:ext cx="1424089" cy="973341"/>
      </dsp:txXfrm>
    </dsp:sp>
    <dsp:sp modelId="{0113FB72-77B1-6E4D-97CB-0E3AC3CC9B73}">
      <dsp:nvSpPr>
        <dsp:cNvPr id="0" name=""/>
        <dsp:cNvSpPr/>
      </dsp:nvSpPr>
      <dsp:spPr>
        <a:xfrm>
          <a:off x="1637730" y="2474"/>
          <a:ext cx="3493983" cy="3493983"/>
        </a:xfrm>
        <a:custGeom>
          <a:avLst/>
          <a:gdLst/>
          <a:ahLst/>
          <a:cxnLst/>
          <a:rect l="0" t="0" r="0" b="0"/>
          <a:pathLst>
            <a:path>
              <a:moveTo>
                <a:pt x="53266" y="2175098"/>
              </a:moveTo>
              <a:arcTo wR="1746991" hR="1746991" stAng="9948899" swAng="472241"/>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683D5F2D-5841-5747-A4E8-2F9FBE59770B}">
      <dsp:nvSpPr>
        <dsp:cNvPr id="0" name=""/>
        <dsp:cNvSpPr/>
      </dsp:nvSpPr>
      <dsp:spPr>
        <a:xfrm>
          <a:off x="1071344" y="838212"/>
          <a:ext cx="1467946" cy="1100961"/>
        </a:xfrm>
        <a:prstGeom prst="roundRect">
          <a:avLst/>
        </a:prstGeom>
        <a:solidFill>
          <a:srgbClr val="52A29D"/>
        </a:solidFill>
        <a:ln w="25400" cap="flat" cmpd="sng" algn="ctr">
          <a:noFill/>
          <a:prstDash val="solid"/>
        </a:ln>
        <a:effectLst>
          <a:outerShdw blurRad="50800" dist="38100" dir="2700000" algn="tl" rotWithShape="0">
            <a:srgbClr val="000000">
              <a:alpha val="35000"/>
            </a:srgbClr>
          </a:outerShdw>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Reaches out to and partners with community-based organizations</a:t>
          </a:r>
          <a:endParaRPr lang="en-US" sz="1200" b="1" kern="1200" dirty="0"/>
        </a:p>
      </dsp:txBody>
      <dsp:txXfrm>
        <a:off x="1125088" y="891956"/>
        <a:ext cx="1360458" cy="993473"/>
      </dsp:txXfrm>
    </dsp:sp>
    <dsp:sp modelId="{32303F98-EFF1-5444-9988-A6342D8A3C97}">
      <dsp:nvSpPr>
        <dsp:cNvPr id="0" name=""/>
        <dsp:cNvSpPr/>
      </dsp:nvSpPr>
      <dsp:spPr>
        <a:xfrm>
          <a:off x="1783721" y="258461"/>
          <a:ext cx="3493983" cy="3493983"/>
        </a:xfrm>
        <a:custGeom>
          <a:avLst/>
          <a:gdLst/>
          <a:ahLst/>
          <a:cxnLst/>
          <a:rect l="0" t="0" r="0" b="0"/>
          <a:pathLst>
            <a:path>
              <a:moveTo>
                <a:pt x="450447" y="576114"/>
              </a:moveTo>
              <a:arcTo wR="1746991" hR="1746991" stAng="13325064" swAng="946891"/>
            </a:path>
          </a:pathLst>
        </a:custGeom>
        <a:noFill/>
        <a:ln w="349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3806D-EBCD-8F41-996D-22E9E0C40BE3}">
      <dsp:nvSpPr>
        <dsp:cNvPr id="0" name=""/>
        <dsp:cNvSpPr/>
      </dsp:nvSpPr>
      <dsp:spPr>
        <a:xfrm>
          <a:off x="3069543" y="1664012"/>
          <a:ext cx="1264311" cy="1264311"/>
        </a:xfrm>
        <a:prstGeom prst="ellipse">
          <a:avLst/>
        </a:prstGeom>
        <a:solidFill>
          <a:srgbClr val="52A29D"/>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a:cs typeface="Arial"/>
            </a:rPr>
            <a:t>Education Matters Director</a:t>
          </a:r>
          <a:endParaRPr lang="en-US" sz="1400" b="1" kern="1200" dirty="0">
            <a:solidFill>
              <a:schemeClr val="tx1"/>
            </a:solidFill>
            <a:latin typeface="Arial"/>
            <a:cs typeface="Arial"/>
          </a:endParaRPr>
        </a:p>
      </dsp:txBody>
      <dsp:txXfrm>
        <a:off x="3254697" y="1849166"/>
        <a:ext cx="894003" cy="894003"/>
      </dsp:txXfrm>
    </dsp:sp>
    <dsp:sp modelId="{E8DF6E17-29E4-854E-ADB6-7F54BC3FF32F}">
      <dsp:nvSpPr>
        <dsp:cNvPr id="0" name=""/>
        <dsp:cNvSpPr/>
      </dsp:nvSpPr>
      <dsp:spPr>
        <a:xfrm rot="16200000">
          <a:off x="3501848" y="1448792"/>
          <a:ext cx="399701" cy="30739"/>
        </a:xfrm>
        <a:custGeom>
          <a:avLst/>
          <a:gdLst/>
          <a:ahLst/>
          <a:cxnLst/>
          <a:rect l="0" t="0" r="0" b="0"/>
          <a:pathLst>
            <a:path>
              <a:moveTo>
                <a:pt x="0" y="15369"/>
              </a:moveTo>
              <a:lnTo>
                <a:pt x="399701" y="15369"/>
              </a:lnTo>
            </a:path>
          </a:pathLst>
        </a:custGeom>
        <a:noFill/>
        <a:ln w="25400"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3691706" y="1454169"/>
        <a:ext cx="19985" cy="19985"/>
      </dsp:txXfrm>
    </dsp:sp>
    <dsp:sp modelId="{75898037-635A-0142-8632-BDA89C785B9D}">
      <dsp:nvSpPr>
        <dsp:cNvPr id="0" name=""/>
        <dsp:cNvSpPr/>
      </dsp:nvSpPr>
      <dsp:spPr>
        <a:xfrm>
          <a:off x="3069543" y="0"/>
          <a:ext cx="1264311" cy="1264311"/>
        </a:xfrm>
        <a:prstGeom prst="ellipse">
          <a:avLst/>
        </a:prstGeom>
        <a:solidFill>
          <a:srgbClr val="52A29D">
            <a:alpha val="25000"/>
          </a:srgbClr>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tx1"/>
              </a:solidFill>
              <a:latin typeface="Arial"/>
              <a:cs typeface="Arial"/>
            </a:rPr>
            <a:t>Catawba Valley Community College*</a:t>
          </a:r>
          <a:endParaRPr lang="en-US" sz="1300" b="0" kern="1200" dirty="0">
            <a:solidFill>
              <a:schemeClr val="tx1"/>
            </a:solidFill>
            <a:latin typeface="Arial"/>
            <a:cs typeface="Arial"/>
          </a:endParaRPr>
        </a:p>
      </dsp:txBody>
      <dsp:txXfrm>
        <a:off x="3254697" y="185154"/>
        <a:ext cx="894003" cy="894003"/>
      </dsp:txXfrm>
    </dsp:sp>
    <dsp:sp modelId="{09D6E3C7-7B7B-0247-8308-62F7ED538FBE}">
      <dsp:nvSpPr>
        <dsp:cNvPr id="0" name=""/>
        <dsp:cNvSpPr/>
      </dsp:nvSpPr>
      <dsp:spPr>
        <a:xfrm>
          <a:off x="4333854" y="2280798"/>
          <a:ext cx="381571" cy="30739"/>
        </a:xfrm>
        <a:custGeom>
          <a:avLst/>
          <a:gdLst/>
          <a:ahLst/>
          <a:cxnLst/>
          <a:rect l="0" t="0" r="0" b="0"/>
          <a:pathLst>
            <a:path>
              <a:moveTo>
                <a:pt x="0" y="15369"/>
              </a:moveTo>
              <a:lnTo>
                <a:pt x="381571" y="15369"/>
              </a:lnTo>
            </a:path>
          </a:pathLst>
        </a:custGeom>
        <a:noFill/>
        <a:ln w="25400"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15101" y="2286629"/>
        <a:ext cx="19078" cy="19078"/>
      </dsp:txXfrm>
    </dsp:sp>
    <dsp:sp modelId="{EB71A24C-554A-D845-B923-33086AA014A2}">
      <dsp:nvSpPr>
        <dsp:cNvPr id="0" name=""/>
        <dsp:cNvSpPr/>
      </dsp:nvSpPr>
      <dsp:spPr>
        <a:xfrm>
          <a:off x="4715426" y="1664012"/>
          <a:ext cx="1264311" cy="1264311"/>
        </a:xfrm>
        <a:prstGeom prst="ellipse">
          <a:avLst/>
        </a:prstGeom>
        <a:solidFill>
          <a:srgbClr val="52A29D">
            <a:alpha val="25000"/>
          </a:srgbClr>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tx1"/>
              </a:solidFill>
              <a:latin typeface="Arial"/>
              <a:cs typeface="Arial"/>
            </a:rPr>
            <a:t>K-12 Schools**</a:t>
          </a:r>
          <a:endParaRPr lang="en-US" sz="1300" b="0" kern="1200" dirty="0">
            <a:solidFill>
              <a:schemeClr val="tx1"/>
            </a:solidFill>
            <a:latin typeface="Arial"/>
            <a:cs typeface="Arial"/>
          </a:endParaRPr>
        </a:p>
      </dsp:txBody>
      <dsp:txXfrm>
        <a:off x="4900580" y="1849166"/>
        <a:ext cx="894003" cy="894003"/>
      </dsp:txXfrm>
    </dsp:sp>
    <dsp:sp modelId="{CB89F567-15DA-5A46-8A8E-12EC908EB8E5}">
      <dsp:nvSpPr>
        <dsp:cNvPr id="0" name=""/>
        <dsp:cNvSpPr/>
      </dsp:nvSpPr>
      <dsp:spPr>
        <a:xfrm rot="5400000">
          <a:off x="3510913" y="3103740"/>
          <a:ext cx="381571" cy="30739"/>
        </a:xfrm>
        <a:custGeom>
          <a:avLst/>
          <a:gdLst/>
          <a:ahLst/>
          <a:cxnLst/>
          <a:rect l="0" t="0" r="0" b="0"/>
          <a:pathLst>
            <a:path>
              <a:moveTo>
                <a:pt x="0" y="15369"/>
              </a:moveTo>
              <a:lnTo>
                <a:pt x="381571" y="15369"/>
              </a:lnTo>
            </a:path>
          </a:pathLst>
        </a:custGeom>
        <a:noFill/>
        <a:ln w="25400"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3692159" y="3109570"/>
        <a:ext cx="19078" cy="19078"/>
      </dsp:txXfrm>
    </dsp:sp>
    <dsp:sp modelId="{E6D1E201-0204-6740-92FE-C5D79F0054E8}">
      <dsp:nvSpPr>
        <dsp:cNvPr id="0" name=""/>
        <dsp:cNvSpPr/>
      </dsp:nvSpPr>
      <dsp:spPr>
        <a:xfrm>
          <a:off x="3069543" y="3309895"/>
          <a:ext cx="1264311" cy="1264311"/>
        </a:xfrm>
        <a:prstGeom prst="ellipse">
          <a:avLst/>
        </a:prstGeom>
        <a:solidFill>
          <a:srgbClr val="52A29D">
            <a:alpha val="25000"/>
          </a:srgbClr>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tx1"/>
              </a:solidFill>
              <a:latin typeface="Arial"/>
              <a:cs typeface="Arial"/>
            </a:rPr>
            <a:t>Employers; Business and Industry</a:t>
          </a:r>
        </a:p>
      </dsp:txBody>
      <dsp:txXfrm>
        <a:off x="3254697" y="3495049"/>
        <a:ext cx="894003" cy="894003"/>
      </dsp:txXfrm>
    </dsp:sp>
    <dsp:sp modelId="{3F58C28B-13C3-0F46-BA75-8DF8A093D6CC}">
      <dsp:nvSpPr>
        <dsp:cNvPr id="0" name=""/>
        <dsp:cNvSpPr/>
      </dsp:nvSpPr>
      <dsp:spPr>
        <a:xfrm rot="10800000">
          <a:off x="2687971" y="2280798"/>
          <a:ext cx="381571" cy="30739"/>
        </a:xfrm>
        <a:custGeom>
          <a:avLst/>
          <a:gdLst/>
          <a:ahLst/>
          <a:cxnLst/>
          <a:rect l="0" t="0" r="0" b="0"/>
          <a:pathLst>
            <a:path>
              <a:moveTo>
                <a:pt x="0" y="15369"/>
              </a:moveTo>
              <a:lnTo>
                <a:pt x="381571" y="15369"/>
              </a:lnTo>
            </a:path>
          </a:pathLst>
        </a:custGeom>
        <a:noFill/>
        <a:ln w="25400" cap="flat" cmpd="sng" algn="ctr">
          <a:solidFill>
            <a:srgbClr val="52A29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69218" y="2286629"/>
        <a:ext cx="19078" cy="19078"/>
      </dsp:txXfrm>
    </dsp:sp>
    <dsp:sp modelId="{E6B6AD7A-1F4E-1D45-82B5-1479522FD183}">
      <dsp:nvSpPr>
        <dsp:cNvPr id="0" name=""/>
        <dsp:cNvSpPr/>
      </dsp:nvSpPr>
      <dsp:spPr>
        <a:xfrm>
          <a:off x="1423660" y="1664012"/>
          <a:ext cx="1264311" cy="1264311"/>
        </a:xfrm>
        <a:prstGeom prst="ellipse">
          <a:avLst/>
        </a:prstGeom>
        <a:solidFill>
          <a:srgbClr val="52A29D">
            <a:alpha val="25000"/>
          </a:srgbClr>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tx1"/>
              </a:solidFill>
              <a:latin typeface="Arial"/>
              <a:cs typeface="Arial"/>
            </a:rPr>
            <a:t>State and local government agencies</a:t>
          </a:r>
          <a:endParaRPr lang="en-US" sz="1300" b="0" kern="1200" dirty="0">
            <a:solidFill>
              <a:schemeClr val="tx1"/>
            </a:solidFill>
            <a:latin typeface="Arial"/>
            <a:cs typeface="Arial"/>
          </a:endParaRPr>
        </a:p>
      </dsp:txBody>
      <dsp:txXfrm>
        <a:off x="1608814" y="1849166"/>
        <a:ext cx="894003" cy="894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C007C-A503-0E47-AD6E-447C843B6215}">
      <dsp:nvSpPr>
        <dsp:cNvPr id="0" name=""/>
        <dsp:cNvSpPr/>
      </dsp:nvSpPr>
      <dsp:spPr>
        <a:xfrm>
          <a:off x="45364" y="887180"/>
          <a:ext cx="1485406" cy="742703"/>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Executive Director</a:t>
          </a:r>
          <a:endParaRPr lang="en-US" sz="1500" b="1" kern="1200" dirty="0">
            <a:solidFill>
              <a:schemeClr val="tx1"/>
            </a:solidFill>
          </a:endParaRPr>
        </a:p>
      </dsp:txBody>
      <dsp:txXfrm>
        <a:off x="67117" y="908933"/>
        <a:ext cx="1441900" cy="699197"/>
      </dsp:txXfrm>
    </dsp:sp>
    <dsp:sp modelId="{D7EC0492-0B3A-7148-BDA6-9F126DA19AA3}">
      <dsp:nvSpPr>
        <dsp:cNvPr id="0" name=""/>
        <dsp:cNvSpPr/>
      </dsp:nvSpPr>
      <dsp:spPr>
        <a:xfrm>
          <a:off x="193905" y="1629884"/>
          <a:ext cx="104468" cy="918887"/>
        </a:xfrm>
        <a:custGeom>
          <a:avLst/>
          <a:gdLst/>
          <a:ahLst/>
          <a:cxnLst/>
          <a:rect l="0" t="0" r="0" b="0"/>
          <a:pathLst>
            <a:path>
              <a:moveTo>
                <a:pt x="0" y="0"/>
              </a:moveTo>
              <a:lnTo>
                <a:pt x="0" y="918887"/>
              </a:lnTo>
              <a:lnTo>
                <a:pt x="104468" y="918887"/>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D3EB271C-EFEA-A545-99E0-8FB1A781C257}">
      <dsp:nvSpPr>
        <dsp:cNvPr id="0" name=""/>
        <dsp:cNvSpPr/>
      </dsp:nvSpPr>
      <dsp:spPr>
        <a:xfrm>
          <a:off x="298373" y="1815560"/>
          <a:ext cx="1188325" cy="1466423"/>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Arial"/>
            </a:rPr>
            <a:t>Interface with community and stakeholders, public engagement, partnerships, development</a:t>
          </a:r>
          <a:endParaRPr lang="en-US" sz="1000" kern="1200" dirty="0">
            <a:latin typeface="Calibri"/>
            <a:cs typeface="Arial"/>
          </a:endParaRPr>
        </a:p>
      </dsp:txBody>
      <dsp:txXfrm>
        <a:off x="333178" y="1850365"/>
        <a:ext cx="1118715" cy="1396813"/>
      </dsp:txXfrm>
    </dsp:sp>
    <dsp:sp modelId="{2A9415C7-BD66-5B44-97DF-4DAC0639CD0D}">
      <dsp:nvSpPr>
        <dsp:cNvPr id="0" name=""/>
        <dsp:cNvSpPr/>
      </dsp:nvSpPr>
      <dsp:spPr>
        <a:xfrm>
          <a:off x="1858051" y="887180"/>
          <a:ext cx="1485406" cy="742703"/>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Researcher</a:t>
          </a:r>
          <a:endParaRPr lang="en-US" sz="1500" b="1" kern="1200" dirty="0">
            <a:solidFill>
              <a:schemeClr val="tx1"/>
            </a:solidFill>
          </a:endParaRPr>
        </a:p>
      </dsp:txBody>
      <dsp:txXfrm>
        <a:off x="1879804" y="908933"/>
        <a:ext cx="1441900" cy="699197"/>
      </dsp:txXfrm>
    </dsp:sp>
    <dsp:sp modelId="{BBC436AB-F13A-C442-9775-F1D19E1C7DCA}">
      <dsp:nvSpPr>
        <dsp:cNvPr id="0" name=""/>
        <dsp:cNvSpPr/>
      </dsp:nvSpPr>
      <dsp:spPr>
        <a:xfrm>
          <a:off x="2006591" y="1629884"/>
          <a:ext cx="148540" cy="919077"/>
        </a:xfrm>
        <a:custGeom>
          <a:avLst/>
          <a:gdLst/>
          <a:ahLst/>
          <a:cxnLst/>
          <a:rect l="0" t="0" r="0" b="0"/>
          <a:pathLst>
            <a:path>
              <a:moveTo>
                <a:pt x="0" y="0"/>
              </a:moveTo>
              <a:lnTo>
                <a:pt x="0" y="919077"/>
              </a:lnTo>
              <a:lnTo>
                <a:pt x="148540" y="919077"/>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6AA9942B-907B-3A4F-A894-568158C4CF4A}">
      <dsp:nvSpPr>
        <dsp:cNvPr id="0" name=""/>
        <dsp:cNvSpPr/>
      </dsp:nvSpPr>
      <dsp:spPr>
        <a:xfrm>
          <a:off x="2155132" y="1815560"/>
          <a:ext cx="1188325" cy="1466802"/>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Arial"/>
            </a:rPr>
            <a:t>Metrics, labor market analyses </a:t>
          </a:r>
          <a:br>
            <a:rPr lang="en-US" sz="1000" kern="1200" dirty="0" smtClean="0">
              <a:latin typeface="Calibri"/>
              <a:cs typeface="Arial"/>
            </a:rPr>
          </a:br>
          <a:r>
            <a:rPr lang="en-US" sz="1000" kern="1200" dirty="0" smtClean="0">
              <a:latin typeface="Calibri"/>
              <a:cs typeface="Arial"/>
            </a:rPr>
            <a:t>and surveys, goal setting, evaluation</a:t>
          </a:r>
          <a:endParaRPr lang="en-US" sz="1000" kern="1200" dirty="0">
            <a:latin typeface="Calibri"/>
            <a:cs typeface="Arial"/>
          </a:endParaRPr>
        </a:p>
      </dsp:txBody>
      <dsp:txXfrm>
        <a:off x="2189937" y="1850365"/>
        <a:ext cx="1118715" cy="1397192"/>
      </dsp:txXfrm>
    </dsp:sp>
    <dsp:sp modelId="{AC4977A4-4914-8945-BD72-20E0BB51EB77}">
      <dsp:nvSpPr>
        <dsp:cNvPr id="0" name=""/>
        <dsp:cNvSpPr/>
      </dsp:nvSpPr>
      <dsp:spPr>
        <a:xfrm>
          <a:off x="3714809" y="887180"/>
          <a:ext cx="1485406" cy="742703"/>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Work-Based Learning Director </a:t>
          </a:r>
          <a:endParaRPr lang="en-US" sz="1500" b="1" kern="1200" dirty="0">
            <a:solidFill>
              <a:schemeClr val="tx1"/>
            </a:solidFill>
          </a:endParaRPr>
        </a:p>
      </dsp:txBody>
      <dsp:txXfrm>
        <a:off x="3736562" y="908933"/>
        <a:ext cx="1441900" cy="699197"/>
      </dsp:txXfrm>
    </dsp:sp>
    <dsp:sp modelId="{404B26D9-6D00-7642-97F9-5C479581677D}">
      <dsp:nvSpPr>
        <dsp:cNvPr id="0" name=""/>
        <dsp:cNvSpPr/>
      </dsp:nvSpPr>
      <dsp:spPr>
        <a:xfrm>
          <a:off x="3863350" y="1629884"/>
          <a:ext cx="148540" cy="919266"/>
        </a:xfrm>
        <a:custGeom>
          <a:avLst/>
          <a:gdLst/>
          <a:ahLst/>
          <a:cxnLst/>
          <a:rect l="0" t="0" r="0" b="0"/>
          <a:pathLst>
            <a:path>
              <a:moveTo>
                <a:pt x="0" y="0"/>
              </a:moveTo>
              <a:lnTo>
                <a:pt x="0" y="919266"/>
              </a:lnTo>
              <a:lnTo>
                <a:pt x="148540" y="919266"/>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E4508135-2780-B948-BA2A-E550219DD2ED}">
      <dsp:nvSpPr>
        <dsp:cNvPr id="0" name=""/>
        <dsp:cNvSpPr/>
      </dsp:nvSpPr>
      <dsp:spPr>
        <a:xfrm>
          <a:off x="4011891" y="1815560"/>
          <a:ext cx="1188325" cy="1467181"/>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cs typeface="Arial"/>
            </a:rPr>
            <a:t>Direct all school-based Career Specialists and sector-specific Account Managers of employer relationships</a:t>
          </a:r>
          <a:endParaRPr lang="en-US" sz="1000" kern="1200" dirty="0">
            <a:latin typeface="Calibri"/>
            <a:cs typeface="Arial"/>
          </a:endParaRPr>
        </a:p>
      </dsp:txBody>
      <dsp:txXfrm>
        <a:off x="4046696" y="1850365"/>
        <a:ext cx="1118715" cy="1397571"/>
      </dsp:txXfrm>
    </dsp:sp>
    <dsp:sp modelId="{232ABDBD-94A7-1F4D-B346-63ED86D6CFCE}">
      <dsp:nvSpPr>
        <dsp:cNvPr id="0" name=""/>
        <dsp:cNvSpPr/>
      </dsp:nvSpPr>
      <dsp:spPr>
        <a:xfrm>
          <a:off x="5571568" y="887180"/>
          <a:ext cx="1485406" cy="742703"/>
        </a:xfrm>
        <a:prstGeom prst="roundRect">
          <a:avLst>
            <a:gd name="adj" fmla="val 10000"/>
          </a:avLst>
        </a:prstGeom>
        <a:solidFill>
          <a:srgbClr val="52A2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Career Specialists and Account Managers</a:t>
          </a:r>
          <a:endParaRPr lang="en-US" sz="1500" b="1" kern="1200" dirty="0">
            <a:solidFill>
              <a:schemeClr val="tx1"/>
            </a:solidFill>
          </a:endParaRPr>
        </a:p>
      </dsp:txBody>
      <dsp:txXfrm>
        <a:off x="5593321" y="908933"/>
        <a:ext cx="1441900" cy="699197"/>
      </dsp:txXfrm>
    </dsp:sp>
    <dsp:sp modelId="{29662E4E-4D7F-554F-89F2-76ADCA815E78}">
      <dsp:nvSpPr>
        <dsp:cNvPr id="0" name=""/>
        <dsp:cNvSpPr/>
      </dsp:nvSpPr>
      <dsp:spPr>
        <a:xfrm>
          <a:off x="5720109" y="1629884"/>
          <a:ext cx="148540" cy="919455"/>
        </a:xfrm>
        <a:custGeom>
          <a:avLst/>
          <a:gdLst/>
          <a:ahLst/>
          <a:cxnLst/>
          <a:rect l="0" t="0" r="0" b="0"/>
          <a:pathLst>
            <a:path>
              <a:moveTo>
                <a:pt x="0" y="0"/>
              </a:moveTo>
              <a:lnTo>
                <a:pt x="0" y="919455"/>
              </a:lnTo>
              <a:lnTo>
                <a:pt x="148540" y="919455"/>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5A562FA2-1C75-6548-B6A6-9CEDF88C9842}">
      <dsp:nvSpPr>
        <dsp:cNvPr id="0" name=""/>
        <dsp:cNvSpPr/>
      </dsp:nvSpPr>
      <dsp:spPr>
        <a:xfrm>
          <a:off x="5868650" y="1815560"/>
          <a:ext cx="1188325" cy="1467559"/>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alibri"/>
            </a:rPr>
            <a:t>Manage employer relationships and work-based learning placements</a:t>
          </a:r>
          <a:endParaRPr lang="en-US" sz="1000" kern="1200" dirty="0">
            <a:latin typeface="Calibri"/>
          </a:endParaRPr>
        </a:p>
      </dsp:txBody>
      <dsp:txXfrm>
        <a:off x="5903455" y="1850365"/>
        <a:ext cx="1118715" cy="13979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C007C-A503-0E47-AD6E-447C843B6215}">
      <dsp:nvSpPr>
        <dsp:cNvPr id="0" name=""/>
        <dsp:cNvSpPr/>
      </dsp:nvSpPr>
      <dsp:spPr>
        <a:xfrm>
          <a:off x="60331" y="456488"/>
          <a:ext cx="2004528" cy="1002264"/>
        </a:xfrm>
        <a:prstGeom prst="roundRect">
          <a:avLst>
            <a:gd name="adj" fmla="val 10000"/>
          </a:avLst>
        </a:prstGeom>
        <a:solidFill>
          <a:srgbClr val="52A29D"/>
        </a:solidFill>
        <a:ln>
          <a:noFill/>
        </a:ln>
        <a:effectLst>
          <a:outerShdw blurRad="50800" dist="38100" dir="2700000" algn="tl" rotWithShape="0">
            <a:srgbClr val="000000">
              <a:alpha val="3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rPr>
            <a:t>Director</a:t>
          </a:r>
          <a:endParaRPr lang="en-US" sz="1800" b="1" i="0" kern="1200" dirty="0">
            <a:solidFill>
              <a:schemeClr val="tx1"/>
            </a:solidFill>
          </a:endParaRPr>
        </a:p>
      </dsp:txBody>
      <dsp:txXfrm>
        <a:off x="89686" y="485843"/>
        <a:ext cx="1945818" cy="943554"/>
      </dsp:txXfrm>
    </dsp:sp>
    <dsp:sp modelId="{D7EC0492-0B3A-7148-BDA6-9F126DA19AA3}">
      <dsp:nvSpPr>
        <dsp:cNvPr id="0" name=""/>
        <dsp:cNvSpPr/>
      </dsp:nvSpPr>
      <dsp:spPr>
        <a:xfrm>
          <a:off x="260783" y="1458752"/>
          <a:ext cx="140978" cy="1240021"/>
        </a:xfrm>
        <a:custGeom>
          <a:avLst/>
          <a:gdLst/>
          <a:ahLst/>
          <a:cxnLst/>
          <a:rect l="0" t="0" r="0" b="0"/>
          <a:pathLst>
            <a:path>
              <a:moveTo>
                <a:pt x="0" y="0"/>
              </a:moveTo>
              <a:lnTo>
                <a:pt x="0" y="1240021"/>
              </a:lnTo>
              <a:lnTo>
                <a:pt x="140978" y="1240021"/>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D3EB271C-EFEA-A545-99E0-8FB1A781C257}">
      <dsp:nvSpPr>
        <dsp:cNvPr id="0" name=""/>
        <dsp:cNvSpPr/>
      </dsp:nvSpPr>
      <dsp:spPr>
        <a:xfrm>
          <a:off x="401762" y="1709318"/>
          <a:ext cx="1603623" cy="1978910"/>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a:cs typeface="Arial"/>
            </a:rPr>
            <a:t>Interface with community and stakeholders, public engagement, partnerships; based at partner high school</a:t>
          </a:r>
          <a:endParaRPr lang="en-US" sz="1400" kern="1200" dirty="0">
            <a:solidFill>
              <a:schemeClr val="tx1"/>
            </a:solidFill>
            <a:latin typeface="Arial"/>
            <a:cs typeface="Arial"/>
          </a:endParaRPr>
        </a:p>
      </dsp:txBody>
      <dsp:txXfrm>
        <a:off x="448731" y="1756287"/>
        <a:ext cx="1509685" cy="1884972"/>
      </dsp:txXfrm>
    </dsp:sp>
    <dsp:sp modelId="{2A9415C7-BD66-5B44-97DF-4DAC0639CD0D}">
      <dsp:nvSpPr>
        <dsp:cNvPr id="0" name=""/>
        <dsp:cNvSpPr/>
      </dsp:nvSpPr>
      <dsp:spPr>
        <a:xfrm>
          <a:off x="2506517" y="456488"/>
          <a:ext cx="2004528" cy="1002264"/>
        </a:xfrm>
        <a:prstGeom prst="roundRect">
          <a:avLst>
            <a:gd name="adj" fmla="val 10000"/>
          </a:avLst>
        </a:prstGeom>
        <a:solidFill>
          <a:srgbClr val="52A29D"/>
        </a:solidFill>
        <a:ln>
          <a:noFill/>
        </a:ln>
        <a:effectLst>
          <a:outerShdw blurRad="50800" dist="38100" dir="2700000" algn="tl" rotWithShape="0">
            <a:srgbClr val="000000">
              <a:alpha val="3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rPr>
            <a:t>Youth Case Manager &amp; Outreach</a:t>
          </a:r>
          <a:endParaRPr lang="en-US" sz="1800" b="1" i="0" kern="1200" dirty="0">
            <a:solidFill>
              <a:schemeClr val="tx1"/>
            </a:solidFill>
          </a:endParaRPr>
        </a:p>
      </dsp:txBody>
      <dsp:txXfrm>
        <a:off x="2535872" y="485843"/>
        <a:ext cx="1945818" cy="943554"/>
      </dsp:txXfrm>
    </dsp:sp>
    <dsp:sp modelId="{BBC436AB-F13A-C442-9775-F1D19E1C7DCA}">
      <dsp:nvSpPr>
        <dsp:cNvPr id="0" name=""/>
        <dsp:cNvSpPr/>
      </dsp:nvSpPr>
      <dsp:spPr>
        <a:xfrm>
          <a:off x="2706970" y="1458752"/>
          <a:ext cx="200452" cy="1240277"/>
        </a:xfrm>
        <a:custGeom>
          <a:avLst/>
          <a:gdLst/>
          <a:ahLst/>
          <a:cxnLst/>
          <a:rect l="0" t="0" r="0" b="0"/>
          <a:pathLst>
            <a:path>
              <a:moveTo>
                <a:pt x="0" y="0"/>
              </a:moveTo>
              <a:lnTo>
                <a:pt x="0" y="1240277"/>
              </a:lnTo>
              <a:lnTo>
                <a:pt x="200452" y="1240277"/>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6AA9942B-907B-3A4F-A894-568158C4CF4A}">
      <dsp:nvSpPr>
        <dsp:cNvPr id="0" name=""/>
        <dsp:cNvSpPr/>
      </dsp:nvSpPr>
      <dsp:spPr>
        <a:xfrm>
          <a:off x="2907423" y="1709318"/>
          <a:ext cx="1603623" cy="1979422"/>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a:cs typeface="Arial"/>
            </a:rPr>
            <a:t>Oversees after-school program and program for out-of-school youth</a:t>
          </a:r>
          <a:endParaRPr lang="en-US" sz="1400" kern="1200" dirty="0">
            <a:solidFill>
              <a:schemeClr val="tx1"/>
            </a:solidFill>
            <a:latin typeface="Arial"/>
            <a:cs typeface="Arial"/>
          </a:endParaRPr>
        </a:p>
      </dsp:txBody>
      <dsp:txXfrm>
        <a:off x="2954392" y="1756287"/>
        <a:ext cx="1509685" cy="1885484"/>
      </dsp:txXfrm>
    </dsp:sp>
    <dsp:sp modelId="{232ABDBD-94A7-1F4D-B346-63ED86D6CFCE}">
      <dsp:nvSpPr>
        <dsp:cNvPr id="0" name=""/>
        <dsp:cNvSpPr/>
      </dsp:nvSpPr>
      <dsp:spPr>
        <a:xfrm>
          <a:off x="5012178" y="456488"/>
          <a:ext cx="2004528" cy="1002264"/>
        </a:xfrm>
        <a:prstGeom prst="roundRect">
          <a:avLst>
            <a:gd name="adj" fmla="val 10000"/>
          </a:avLst>
        </a:prstGeom>
        <a:solidFill>
          <a:srgbClr val="52A29D"/>
        </a:solidFill>
        <a:ln>
          <a:noFill/>
        </a:ln>
        <a:effectLst>
          <a:outerShdw blurRad="50800" dist="38100" dir="2700000" algn="tl" rotWithShape="0">
            <a:srgbClr val="000000">
              <a:alpha val="3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rPr>
            <a:t>Public Ally</a:t>
          </a:r>
          <a:endParaRPr lang="en-US" sz="1800" b="1" i="0" kern="1200" dirty="0">
            <a:solidFill>
              <a:schemeClr val="tx1"/>
            </a:solidFill>
          </a:endParaRPr>
        </a:p>
      </dsp:txBody>
      <dsp:txXfrm>
        <a:off x="5041533" y="485843"/>
        <a:ext cx="1945818" cy="943554"/>
      </dsp:txXfrm>
    </dsp:sp>
    <dsp:sp modelId="{29662E4E-4D7F-554F-89F2-76ADCA815E78}">
      <dsp:nvSpPr>
        <dsp:cNvPr id="0" name=""/>
        <dsp:cNvSpPr/>
      </dsp:nvSpPr>
      <dsp:spPr>
        <a:xfrm>
          <a:off x="5212631" y="1458752"/>
          <a:ext cx="200452" cy="1240788"/>
        </a:xfrm>
        <a:custGeom>
          <a:avLst/>
          <a:gdLst/>
          <a:ahLst/>
          <a:cxnLst/>
          <a:rect l="0" t="0" r="0" b="0"/>
          <a:pathLst>
            <a:path>
              <a:moveTo>
                <a:pt x="0" y="0"/>
              </a:moveTo>
              <a:lnTo>
                <a:pt x="0" y="1240788"/>
              </a:lnTo>
              <a:lnTo>
                <a:pt x="200452" y="1240788"/>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5A562FA2-1C75-6548-B6A6-9CEDF88C9842}">
      <dsp:nvSpPr>
        <dsp:cNvPr id="0" name=""/>
        <dsp:cNvSpPr/>
      </dsp:nvSpPr>
      <dsp:spPr>
        <a:xfrm>
          <a:off x="5413084" y="1709318"/>
          <a:ext cx="1603623" cy="1980444"/>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Responsible for community outreach and middle-school recruitment; works with after-school program</a:t>
          </a:r>
          <a:endParaRPr lang="en-US" sz="1400" kern="1200" dirty="0">
            <a:solidFill>
              <a:schemeClr val="tx1"/>
            </a:solidFill>
          </a:endParaRPr>
        </a:p>
      </dsp:txBody>
      <dsp:txXfrm>
        <a:off x="5460053" y="1756287"/>
        <a:ext cx="1509685" cy="18865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CB37-66B6-6441-B3CC-12D99E96C857}">
      <dsp:nvSpPr>
        <dsp:cNvPr id="0" name=""/>
        <dsp:cNvSpPr/>
      </dsp:nvSpPr>
      <dsp:spPr>
        <a:xfrm>
          <a:off x="3675" y="74189"/>
          <a:ext cx="1253455" cy="968732"/>
        </a:xfrm>
        <a:prstGeom prst="roundRect">
          <a:avLst>
            <a:gd name="adj" fmla="val 10000"/>
          </a:avLst>
        </a:prstGeom>
        <a:solidFill>
          <a:srgbClr val="52A29D">
            <a:alpha val="90000"/>
          </a:srgbClr>
        </a:solidFill>
        <a:ln>
          <a:noFill/>
        </a:ln>
        <a:effectLst>
          <a:outerShdw blurRad="50800" dist="38100" dir="2700000" algn="tl"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b="1" i="0" kern="1200" dirty="0" smtClean="0">
              <a:solidFill>
                <a:schemeClr val="tx1"/>
              </a:solidFill>
              <a:latin typeface="Arial"/>
              <a:cs typeface="Arial"/>
            </a:rPr>
            <a:t>Director</a:t>
          </a:r>
          <a:endParaRPr lang="en-US" sz="1300" b="1" i="0" kern="1200" dirty="0">
            <a:solidFill>
              <a:schemeClr val="tx1"/>
            </a:solidFill>
            <a:latin typeface="Arial"/>
            <a:cs typeface="Arial"/>
          </a:endParaRPr>
        </a:p>
      </dsp:txBody>
      <dsp:txXfrm>
        <a:off x="32048" y="102562"/>
        <a:ext cx="1196709" cy="911986"/>
      </dsp:txXfrm>
    </dsp:sp>
    <dsp:sp modelId="{189AC993-9E94-2846-A45E-5823E33C4F82}">
      <dsp:nvSpPr>
        <dsp:cNvPr id="0" name=""/>
        <dsp:cNvSpPr/>
      </dsp:nvSpPr>
      <dsp:spPr>
        <a:xfrm>
          <a:off x="129021" y="1042922"/>
          <a:ext cx="125345" cy="1555102"/>
        </a:xfrm>
        <a:custGeom>
          <a:avLst/>
          <a:gdLst/>
          <a:ahLst/>
          <a:cxnLst/>
          <a:rect l="0" t="0" r="0" b="0"/>
          <a:pathLst>
            <a:path>
              <a:moveTo>
                <a:pt x="0" y="0"/>
              </a:moveTo>
              <a:lnTo>
                <a:pt x="0" y="1555102"/>
              </a:lnTo>
              <a:lnTo>
                <a:pt x="125345" y="1555102"/>
              </a:lnTo>
            </a:path>
          </a:pathLst>
        </a:custGeom>
        <a:noFill/>
        <a:ln w="9525"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AC5D96A7-52EF-3A4D-8E15-CB1F6B12958D}">
      <dsp:nvSpPr>
        <dsp:cNvPr id="0" name=""/>
        <dsp:cNvSpPr/>
      </dsp:nvSpPr>
      <dsp:spPr>
        <a:xfrm>
          <a:off x="254366" y="1199604"/>
          <a:ext cx="1002764" cy="2796840"/>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a:cs typeface="Arial"/>
            </a:rPr>
            <a:t>Interface with community and stakeholders, public engagement, partnerships</a:t>
          </a:r>
          <a:endParaRPr lang="en-US" sz="1200" kern="1200" dirty="0">
            <a:latin typeface="Calibri"/>
          </a:endParaRPr>
        </a:p>
      </dsp:txBody>
      <dsp:txXfrm>
        <a:off x="283736" y="1228974"/>
        <a:ext cx="944024" cy="2738100"/>
      </dsp:txXfrm>
    </dsp:sp>
    <dsp:sp modelId="{D2AC007C-A503-0E47-AD6E-447C843B6215}">
      <dsp:nvSpPr>
        <dsp:cNvPr id="0" name=""/>
        <dsp:cNvSpPr/>
      </dsp:nvSpPr>
      <dsp:spPr>
        <a:xfrm>
          <a:off x="1607684" y="74189"/>
          <a:ext cx="1253455" cy="963236"/>
        </a:xfrm>
        <a:prstGeom prst="roundRect">
          <a:avLst>
            <a:gd name="adj" fmla="val 10000"/>
          </a:avLst>
        </a:prstGeom>
        <a:solidFill>
          <a:srgbClr val="52A29D">
            <a:alpha val="90000"/>
          </a:srgbClr>
        </a:solidFill>
        <a:ln>
          <a:noFill/>
        </a:ln>
        <a:effectLst>
          <a:outerShdw blurRad="50800" dist="38100" dir="2700000" algn="tl"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b="1" i="0" kern="1200" dirty="0" smtClean="0">
              <a:solidFill>
                <a:schemeClr val="tx1"/>
              </a:solidFill>
              <a:latin typeface="Arial"/>
              <a:cs typeface="Arial"/>
            </a:rPr>
            <a:t>Manager of Training and Data</a:t>
          </a:r>
          <a:endParaRPr lang="en-US" sz="1300" b="1" i="0" kern="1200" dirty="0">
            <a:solidFill>
              <a:schemeClr val="tx1"/>
            </a:solidFill>
            <a:latin typeface="Arial"/>
            <a:cs typeface="Arial"/>
          </a:endParaRPr>
        </a:p>
      </dsp:txBody>
      <dsp:txXfrm>
        <a:off x="1635896" y="102401"/>
        <a:ext cx="1197031" cy="906812"/>
      </dsp:txXfrm>
    </dsp:sp>
    <dsp:sp modelId="{D7EC0492-0B3A-7148-BDA6-9F126DA19AA3}">
      <dsp:nvSpPr>
        <dsp:cNvPr id="0" name=""/>
        <dsp:cNvSpPr/>
      </dsp:nvSpPr>
      <dsp:spPr>
        <a:xfrm>
          <a:off x="1687310" y="1037425"/>
          <a:ext cx="91440" cy="1554760"/>
        </a:xfrm>
        <a:custGeom>
          <a:avLst/>
          <a:gdLst/>
          <a:ahLst/>
          <a:cxnLst/>
          <a:rect l="0" t="0" r="0" b="0"/>
          <a:pathLst>
            <a:path>
              <a:moveTo>
                <a:pt x="45720" y="0"/>
              </a:moveTo>
              <a:lnTo>
                <a:pt x="45720" y="1554760"/>
              </a:lnTo>
              <a:lnTo>
                <a:pt x="133875" y="1554760"/>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D3EB271C-EFEA-A545-99E0-8FB1A781C257}">
      <dsp:nvSpPr>
        <dsp:cNvPr id="0" name=""/>
        <dsp:cNvSpPr/>
      </dsp:nvSpPr>
      <dsp:spPr>
        <a:xfrm>
          <a:off x="1821185" y="1194107"/>
          <a:ext cx="1002764" cy="2796157"/>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a:cs typeface="Arial"/>
            </a:rPr>
            <a:t>Oversees data reporting and analysis; manages work readiness training program</a:t>
          </a:r>
          <a:endParaRPr lang="en-US" sz="1200" kern="1200" dirty="0">
            <a:latin typeface="Calibri"/>
            <a:cs typeface="Arial"/>
          </a:endParaRPr>
        </a:p>
      </dsp:txBody>
      <dsp:txXfrm>
        <a:off x="1850555" y="1223477"/>
        <a:ext cx="944024" cy="2737417"/>
      </dsp:txXfrm>
    </dsp:sp>
    <dsp:sp modelId="{2A9415C7-BD66-5B44-97DF-4DAC0639CD0D}">
      <dsp:nvSpPr>
        <dsp:cNvPr id="0" name=""/>
        <dsp:cNvSpPr/>
      </dsp:nvSpPr>
      <dsp:spPr>
        <a:xfrm>
          <a:off x="3137313" y="74189"/>
          <a:ext cx="1253455" cy="963236"/>
        </a:xfrm>
        <a:prstGeom prst="roundRect">
          <a:avLst>
            <a:gd name="adj" fmla="val 10000"/>
          </a:avLst>
        </a:prstGeom>
        <a:solidFill>
          <a:srgbClr val="52A29D">
            <a:alpha val="90000"/>
          </a:srgbClr>
        </a:solidFill>
        <a:ln>
          <a:noFill/>
        </a:ln>
        <a:effectLst>
          <a:outerShdw blurRad="50800" dist="38100" dir="2700000" algn="tl"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b="1" i="0" kern="1200" dirty="0" smtClean="0">
              <a:solidFill>
                <a:schemeClr val="tx1"/>
              </a:solidFill>
              <a:latin typeface="Arial"/>
              <a:cs typeface="Arial"/>
            </a:rPr>
            <a:t>Senior Program Associate</a:t>
          </a:r>
          <a:endParaRPr lang="en-US" sz="1300" b="1" i="0" kern="1200" dirty="0">
            <a:solidFill>
              <a:schemeClr val="tx1"/>
            </a:solidFill>
            <a:latin typeface="Arial"/>
            <a:cs typeface="Arial"/>
          </a:endParaRPr>
        </a:p>
      </dsp:txBody>
      <dsp:txXfrm>
        <a:off x="3165525" y="102401"/>
        <a:ext cx="1197031" cy="906812"/>
      </dsp:txXfrm>
    </dsp:sp>
    <dsp:sp modelId="{BBC436AB-F13A-C442-9775-F1D19E1C7DCA}">
      <dsp:nvSpPr>
        <dsp:cNvPr id="0" name=""/>
        <dsp:cNvSpPr/>
      </dsp:nvSpPr>
      <dsp:spPr>
        <a:xfrm>
          <a:off x="3262658" y="1037425"/>
          <a:ext cx="125345" cy="1556133"/>
        </a:xfrm>
        <a:custGeom>
          <a:avLst/>
          <a:gdLst/>
          <a:ahLst/>
          <a:cxnLst/>
          <a:rect l="0" t="0" r="0" b="0"/>
          <a:pathLst>
            <a:path>
              <a:moveTo>
                <a:pt x="0" y="0"/>
              </a:moveTo>
              <a:lnTo>
                <a:pt x="0" y="1556133"/>
              </a:lnTo>
              <a:lnTo>
                <a:pt x="125345" y="1556133"/>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6AA9942B-907B-3A4F-A894-568158C4CF4A}">
      <dsp:nvSpPr>
        <dsp:cNvPr id="0" name=""/>
        <dsp:cNvSpPr/>
      </dsp:nvSpPr>
      <dsp:spPr>
        <a:xfrm>
          <a:off x="3388004" y="1194107"/>
          <a:ext cx="1002764" cy="2798902"/>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a:cs typeface="Arial"/>
            </a:rPr>
            <a:t>Organizes the STEP-UP Achieve health careers pipeline, manages many business relationships, and recruits and trains youth</a:t>
          </a:r>
          <a:endParaRPr lang="en-US" sz="1200" kern="1200" dirty="0">
            <a:latin typeface="Calibri"/>
            <a:cs typeface="Arial"/>
          </a:endParaRPr>
        </a:p>
      </dsp:txBody>
      <dsp:txXfrm>
        <a:off x="3417374" y="1223477"/>
        <a:ext cx="944024" cy="2740162"/>
      </dsp:txXfrm>
    </dsp:sp>
    <dsp:sp modelId="{232ABDBD-94A7-1F4D-B346-63ED86D6CFCE}">
      <dsp:nvSpPr>
        <dsp:cNvPr id="0" name=""/>
        <dsp:cNvSpPr/>
      </dsp:nvSpPr>
      <dsp:spPr>
        <a:xfrm>
          <a:off x="4704132" y="74189"/>
          <a:ext cx="1253455" cy="963236"/>
        </a:xfrm>
        <a:prstGeom prst="roundRect">
          <a:avLst>
            <a:gd name="adj" fmla="val 10000"/>
          </a:avLst>
        </a:prstGeom>
        <a:solidFill>
          <a:srgbClr val="52A29D">
            <a:alpha val="90000"/>
          </a:srgbClr>
        </a:solidFill>
        <a:ln>
          <a:noFill/>
        </a:ln>
        <a:effectLst>
          <a:outerShdw blurRad="50800" dist="38100" dir="2700000" algn="tl"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b="1" i="0" kern="1200" dirty="0" smtClean="0">
              <a:solidFill>
                <a:schemeClr val="tx1"/>
              </a:solidFill>
              <a:latin typeface="Arial"/>
              <a:cs typeface="Arial"/>
            </a:rPr>
            <a:t>3 Program Associates</a:t>
          </a:r>
          <a:endParaRPr lang="en-US" sz="1300" b="1" i="0" kern="1200" dirty="0">
            <a:solidFill>
              <a:schemeClr val="tx1"/>
            </a:solidFill>
            <a:latin typeface="Arial"/>
            <a:cs typeface="Arial"/>
          </a:endParaRPr>
        </a:p>
      </dsp:txBody>
      <dsp:txXfrm>
        <a:off x="4732344" y="102401"/>
        <a:ext cx="1197031" cy="906812"/>
      </dsp:txXfrm>
    </dsp:sp>
    <dsp:sp modelId="{29662E4E-4D7F-554F-89F2-76ADCA815E78}">
      <dsp:nvSpPr>
        <dsp:cNvPr id="0" name=""/>
        <dsp:cNvSpPr/>
      </dsp:nvSpPr>
      <dsp:spPr>
        <a:xfrm>
          <a:off x="4829477" y="1037425"/>
          <a:ext cx="125345" cy="1556452"/>
        </a:xfrm>
        <a:custGeom>
          <a:avLst/>
          <a:gdLst/>
          <a:ahLst/>
          <a:cxnLst/>
          <a:rect l="0" t="0" r="0" b="0"/>
          <a:pathLst>
            <a:path>
              <a:moveTo>
                <a:pt x="0" y="0"/>
              </a:moveTo>
              <a:lnTo>
                <a:pt x="0" y="1556452"/>
              </a:lnTo>
              <a:lnTo>
                <a:pt x="125345" y="1556452"/>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5A562FA2-1C75-6548-B6A6-9CEDF88C9842}">
      <dsp:nvSpPr>
        <dsp:cNvPr id="0" name=""/>
        <dsp:cNvSpPr/>
      </dsp:nvSpPr>
      <dsp:spPr>
        <a:xfrm>
          <a:off x="4954823" y="1194107"/>
          <a:ext cx="1002764" cy="2799541"/>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a:cs typeface="Arial"/>
            </a:rPr>
            <a:t>Youth and employer outreach and recruitment; coordination of work readiness training</a:t>
          </a:r>
          <a:endParaRPr lang="en-US" sz="1200" kern="1200" dirty="0">
            <a:latin typeface="Calibri"/>
            <a:cs typeface="Arial"/>
          </a:endParaRPr>
        </a:p>
      </dsp:txBody>
      <dsp:txXfrm>
        <a:off x="4984193" y="1223477"/>
        <a:ext cx="944024" cy="2740801"/>
      </dsp:txXfrm>
    </dsp:sp>
    <dsp:sp modelId="{004FF20C-57E2-3A4A-BCD7-CBE9CE8F252D}">
      <dsp:nvSpPr>
        <dsp:cNvPr id="0" name=""/>
        <dsp:cNvSpPr/>
      </dsp:nvSpPr>
      <dsp:spPr>
        <a:xfrm>
          <a:off x="6270951" y="74189"/>
          <a:ext cx="1253455" cy="963236"/>
        </a:xfrm>
        <a:prstGeom prst="roundRect">
          <a:avLst>
            <a:gd name="adj" fmla="val 10000"/>
          </a:avLst>
        </a:prstGeom>
        <a:solidFill>
          <a:srgbClr val="52A29D">
            <a:alpha val="90000"/>
          </a:srgbClr>
        </a:solidFill>
        <a:ln>
          <a:noFill/>
        </a:ln>
        <a:effectLst>
          <a:outerShdw blurRad="50800" dist="38100" dir="2700000" algn="tl"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b="1" i="0" kern="1200" dirty="0" smtClean="0">
              <a:solidFill>
                <a:schemeClr val="tx1"/>
              </a:solidFill>
              <a:latin typeface="Arial"/>
              <a:cs typeface="Arial"/>
            </a:rPr>
            <a:t>Training and Events Coordinator</a:t>
          </a:r>
          <a:endParaRPr lang="en-US" sz="1300" b="1" i="0" kern="1200" dirty="0">
            <a:solidFill>
              <a:schemeClr val="tx1"/>
            </a:solidFill>
            <a:latin typeface="Arial"/>
            <a:cs typeface="Arial"/>
          </a:endParaRPr>
        </a:p>
      </dsp:txBody>
      <dsp:txXfrm>
        <a:off x="6299163" y="102401"/>
        <a:ext cx="1197031" cy="906812"/>
      </dsp:txXfrm>
    </dsp:sp>
    <dsp:sp modelId="{5F45E329-8D1B-804B-BA02-55E0C3D5532B}">
      <dsp:nvSpPr>
        <dsp:cNvPr id="0" name=""/>
        <dsp:cNvSpPr/>
      </dsp:nvSpPr>
      <dsp:spPr>
        <a:xfrm>
          <a:off x="6396296" y="1037425"/>
          <a:ext cx="125345" cy="1556133"/>
        </a:xfrm>
        <a:custGeom>
          <a:avLst/>
          <a:gdLst/>
          <a:ahLst/>
          <a:cxnLst/>
          <a:rect l="0" t="0" r="0" b="0"/>
          <a:pathLst>
            <a:path>
              <a:moveTo>
                <a:pt x="0" y="0"/>
              </a:moveTo>
              <a:lnTo>
                <a:pt x="0" y="1556133"/>
              </a:lnTo>
              <a:lnTo>
                <a:pt x="125345" y="1556133"/>
              </a:lnTo>
            </a:path>
          </a:pathLst>
        </a:custGeom>
        <a:noFill/>
        <a:ln w="12700" cap="flat" cmpd="sng" algn="ctr">
          <a:solidFill>
            <a:srgbClr val="52A29D"/>
          </a:solidFill>
          <a:prstDash val="solid"/>
        </a:ln>
        <a:effectLst/>
      </dsp:spPr>
      <dsp:style>
        <a:lnRef idx="1">
          <a:scrgbClr r="0" g="0" b="0"/>
        </a:lnRef>
        <a:fillRef idx="0">
          <a:scrgbClr r="0" g="0" b="0"/>
        </a:fillRef>
        <a:effectRef idx="0">
          <a:scrgbClr r="0" g="0" b="0"/>
        </a:effectRef>
        <a:fontRef idx="minor"/>
      </dsp:style>
    </dsp:sp>
    <dsp:sp modelId="{B6F68A2D-76FC-E144-A5B1-7BA65EB8136B}">
      <dsp:nvSpPr>
        <dsp:cNvPr id="0" name=""/>
        <dsp:cNvSpPr/>
      </dsp:nvSpPr>
      <dsp:spPr>
        <a:xfrm>
          <a:off x="6521642" y="1194107"/>
          <a:ext cx="1002764" cy="2798902"/>
        </a:xfrm>
        <a:prstGeom prst="roundRect">
          <a:avLst>
            <a:gd name="adj" fmla="val 10000"/>
          </a:avLst>
        </a:prstGeom>
        <a:solidFill>
          <a:schemeClr val="lt1">
            <a:alpha val="90000"/>
            <a:hueOff val="0"/>
            <a:satOff val="0"/>
            <a:lumOff val="0"/>
            <a:alphaOff val="0"/>
          </a:schemeClr>
        </a:solidFill>
        <a:ln w="25400" cap="flat" cmpd="sng" algn="ctr">
          <a:solidFill>
            <a:srgbClr val="52A29D"/>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Calibri"/>
              <a:cs typeface="Arial"/>
            </a:rPr>
            <a:t>Organizes events and provides logistical support to training program</a:t>
          </a:r>
          <a:endParaRPr lang="en-US" sz="1200" kern="1200" dirty="0">
            <a:latin typeface="Calibri"/>
            <a:cs typeface="Arial"/>
          </a:endParaRPr>
        </a:p>
      </dsp:txBody>
      <dsp:txXfrm>
        <a:off x="6551012" y="1223477"/>
        <a:ext cx="944024" cy="2740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2/27/17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2FEE4-9028-EB4A-AFAA-B1513BF2BD71}" type="datetimeFigureOut">
              <a:rPr lang="en-US" smtClean="0"/>
              <a:t>2/27/17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F2F24-6D43-B143-BD76-E42627A0A7DE}" type="slidenum">
              <a:rPr lang="en-US" smtClean="0"/>
              <a:t>‹#›</a:t>
            </a:fld>
            <a:endParaRPr lang="en-US"/>
          </a:p>
        </p:txBody>
      </p:sp>
    </p:spTree>
    <p:extLst>
      <p:ext uri="{BB962C8B-B14F-4D97-AF65-F5344CB8AC3E}">
        <p14:creationId xmlns:p14="http://schemas.microsoft.com/office/powerpoint/2010/main" val="25233362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A5F2F24-6D43-B143-BD76-E42627A0A7DE}" type="slidenum">
              <a:rPr lang="en-US" smtClean="0"/>
              <a:t>1</a:t>
            </a:fld>
            <a:endParaRPr lang="en-US"/>
          </a:p>
        </p:txBody>
      </p:sp>
    </p:spTree>
    <p:extLst>
      <p:ext uri="{BB962C8B-B14F-4D97-AF65-F5344CB8AC3E}">
        <p14:creationId xmlns:p14="http://schemas.microsoft.com/office/powerpoint/2010/main" val="151005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7AD86DE-0913-4B4F-BFEC-BCC60D9342D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51279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FC926-43C6-7B4F-96D2-028365FDB88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95929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43FC926-43C6-7B4F-96D2-028365FDB88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35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FC926-43C6-7B4F-96D2-028365FDB883}"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92680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1800"/>
            <a:ext cx="8229600" cy="4279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
        <p:nvSpPr>
          <p:cNvPr id="12" name="Title 11"/>
          <p:cNvSpPr>
            <a:spLocks noGrp="1"/>
          </p:cNvSpPr>
          <p:nvPr>
            <p:ph type="title"/>
          </p:nvPr>
        </p:nvSpPr>
        <p:spPr>
          <a:xfrm>
            <a:off x="126142" y="487448"/>
            <a:ext cx="5932788" cy="612303"/>
          </a:xfrm>
          <a:prstGeom prst="rect">
            <a:avLst/>
          </a:prstGeom>
        </p:spPr>
        <p:txBody>
          <a:bodyPr/>
          <a:lstStyle>
            <a:lvl1pPr>
              <a:defRPr sz="2800" b="0" i="0">
                <a:latin typeface="Calibri" charset="0"/>
                <a:ea typeface="Calibri" charset="0"/>
                <a:cs typeface="Calibri"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371600"/>
            <a:ext cx="9144000" cy="551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089400"/>
            <a:ext cx="7443787" cy="1362075"/>
          </a:xfrm>
          <a:prstGeom prst="rect">
            <a:avLst/>
          </a:prstGeom>
        </p:spPr>
        <p:txBody>
          <a:bodyPr anchor="t">
            <a:normAutofit/>
          </a:bodyPr>
          <a:lstStyle>
            <a:lvl1pPr algn="l">
              <a:defRPr sz="2000" b="0" cap="all">
                <a:solidFill>
                  <a:srgbClr val="612D3C"/>
                </a:solidFill>
                <a:latin typeface="Calibri" charset="0"/>
                <a:ea typeface="Calibri" charset="0"/>
                <a:cs typeface="Calibri"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589213"/>
            <a:ext cx="7443787" cy="1500187"/>
          </a:xfrm>
          <a:noFill/>
          <a:effectLst/>
        </p:spPr>
        <p:txBody>
          <a:bodyPr anchor="b">
            <a:normAutofit/>
          </a:bodyPr>
          <a:lstStyle>
            <a:lvl1pPr marL="0" indent="0">
              <a:buNone/>
              <a:defRPr sz="2800" b="1">
                <a:solidFill>
                  <a:srgbClr val="4D1C43"/>
                </a:solidFill>
                <a:latin typeface="Calibri" charset="0"/>
                <a:ea typeface="Calibri" charset="0"/>
                <a:cs typeface="Calibr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4500"/>
            <a:ext cx="4038600" cy="43434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4500"/>
            <a:ext cx="4038600" cy="43434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
        <p:nvSpPr>
          <p:cNvPr id="5" name="Title 11"/>
          <p:cNvSpPr>
            <a:spLocks noGrp="1"/>
          </p:cNvSpPr>
          <p:nvPr>
            <p:ph type="title"/>
          </p:nvPr>
        </p:nvSpPr>
        <p:spPr>
          <a:xfrm>
            <a:off x="126142" y="487448"/>
            <a:ext cx="5932788" cy="612303"/>
          </a:xfrm>
          <a:prstGeom prst="rect">
            <a:avLst/>
          </a:prstGeom>
        </p:spPr>
        <p:txBody>
          <a:bodyPr/>
          <a:lstStyle>
            <a:lvl1pPr>
              <a:defRPr sz="2800" b="0" i="0">
                <a:latin typeface="Calibri" charset="0"/>
                <a:ea typeface="Calibri" charset="0"/>
                <a:cs typeface="Calibri"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98613"/>
            <a:ext cx="4040188" cy="639762"/>
          </a:xfrm>
        </p:spPr>
        <p:txBody>
          <a:bodyPr anchor="b">
            <a:noAutofit/>
          </a:bodyPr>
          <a:lstStyle>
            <a:lvl1pPr marL="0" indent="0">
              <a:buNone/>
              <a:defRPr sz="2200" b="1" cap="none">
                <a:solidFill>
                  <a:srgbClr val="612D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38375"/>
            <a:ext cx="4040188" cy="3819526"/>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98613"/>
            <a:ext cx="4041775" cy="639762"/>
          </a:xfrm>
        </p:spPr>
        <p:txBody>
          <a:bodyPr anchor="b">
            <a:noAutofit/>
          </a:bodyPr>
          <a:lstStyle>
            <a:lvl1pPr marL="0" indent="0">
              <a:buNone/>
              <a:defRPr sz="2200" b="1">
                <a:solidFill>
                  <a:srgbClr val="612D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38375"/>
            <a:ext cx="4041775" cy="3819526"/>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
        <p:nvSpPr>
          <p:cNvPr id="7" name="Title 11"/>
          <p:cNvSpPr>
            <a:spLocks noGrp="1"/>
          </p:cNvSpPr>
          <p:nvPr>
            <p:ph type="title"/>
          </p:nvPr>
        </p:nvSpPr>
        <p:spPr>
          <a:xfrm>
            <a:off x="126142" y="487448"/>
            <a:ext cx="5932788" cy="612303"/>
          </a:xfrm>
          <a:prstGeom prst="rect">
            <a:avLst/>
          </a:prstGeom>
        </p:spPr>
        <p:txBody>
          <a:bodyPr/>
          <a:lstStyle>
            <a:lvl1pPr>
              <a:defRPr sz="2800" b="0" i="0">
                <a:latin typeface="Calibri" charset="0"/>
                <a:ea typeface="Calibri" charset="0"/>
                <a:cs typeface="Calibri"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1320800"/>
            <a:ext cx="9144000" cy="473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507999" y="4719692"/>
            <a:ext cx="8278272" cy="1362075"/>
          </a:xfrm>
          <a:prstGeom prst="rect">
            <a:avLst/>
          </a:prstGeom>
        </p:spPr>
        <p:txBody>
          <a:bodyPr anchor="t">
            <a:normAutofit/>
          </a:bodyPr>
          <a:lstStyle>
            <a:lvl1pPr algn="l">
              <a:defRPr sz="2400" b="0" cap="none">
                <a:solidFill>
                  <a:srgbClr val="612D3C"/>
                </a:solidFill>
                <a:latin typeface="Calibri" charset="0"/>
                <a:ea typeface="Calibri" charset="0"/>
                <a:cs typeface="Calibri" charset="0"/>
              </a:defRPr>
            </a:lvl1pPr>
          </a:lstStyle>
          <a:p>
            <a:r>
              <a:rPr lang="en-US" dirty="0" smtClean="0"/>
              <a:t>Click to edit master title style</a:t>
            </a:r>
            <a:endParaRPr lang="en-US" dirty="0"/>
          </a:p>
        </p:txBody>
      </p:sp>
      <p:sp>
        <p:nvSpPr>
          <p:cNvPr id="7" name="Text Placeholder 2"/>
          <p:cNvSpPr>
            <a:spLocks noGrp="1"/>
          </p:cNvSpPr>
          <p:nvPr>
            <p:ph type="body" idx="1" hasCustomPrompt="1"/>
          </p:nvPr>
        </p:nvSpPr>
        <p:spPr>
          <a:xfrm>
            <a:off x="507999" y="3655916"/>
            <a:ext cx="8278272" cy="1068333"/>
          </a:xfrm>
          <a:noFill/>
          <a:effectLst/>
        </p:spPr>
        <p:txBody>
          <a:bodyPr anchor="t">
            <a:normAutofit/>
          </a:bodyPr>
          <a:lstStyle>
            <a:lvl1pPr marL="0" indent="0">
              <a:buNone/>
              <a:defRPr sz="2800" b="1" cap="all">
                <a:solidFill>
                  <a:srgbClr val="612D3C"/>
                </a:solidFill>
                <a:latin typeface="Calibri" charset="0"/>
                <a:ea typeface="Calibri" charset="0"/>
                <a:cs typeface="Calibr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12827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9400" y="274638"/>
            <a:ext cx="5867399" cy="703544"/>
          </a:xfrm>
          <a:prstGeom prst="rect">
            <a:avLst/>
          </a:prstGeo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46086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jp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27940"/>
            <a:ext cx="9144000" cy="1143000"/>
          </a:xfrm>
          <a:prstGeom prst="rect">
            <a:avLst/>
          </a:prstGeom>
          <a:solidFill>
            <a:srgbClr val="4D1C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1130300"/>
            <a:ext cx="9144000" cy="177800"/>
          </a:xfrm>
          <a:prstGeom prst="rect">
            <a:avLst/>
          </a:prstGeom>
          <a:solidFill>
            <a:srgbClr val="B0A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84150" y="1561414"/>
            <a:ext cx="8775700" cy="5260975"/>
          </a:xfrm>
          <a:prstGeom prst="rect">
            <a:avLst/>
          </a:prstGeom>
          <a:solidFill>
            <a:schemeClr val="bg1"/>
          </a:solidFill>
          <a:ln>
            <a:noFill/>
          </a:ln>
          <a:effectLst>
            <a:outerShdw blurRad="40000" dist="23000" dir="54000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01800"/>
            <a:ext cx="8229600" cy="4305300"/>
          </a:xfrm>
          <a:prstGeom prst="rect">
            <a:avLst/>
          </a:prstGeom>
          <a:noFill/>
          <a:ln>
            <a:noFill/>
          </a:ln>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436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dirty="0"/>
          </a:p>
        </p:txBody>
      </p:sp>
      <p:cxnSp>
        <p:nvCxnSpPr>
          <p:cNvPr id="9" name="Straight Connector 8"/>
          <p:cNvCxnSpPr/>
          <p:nvPr userDrawn="1"/>
        </p:nvCxnSpPr>
        <p:spPr>
          <a:xfrm>
            <a:off x="457200" y="6217117"/>
            <a:ext cx="8229600" cy="0"/>
          </a:xfrm>
          <a:prstGeom prst="line">
            <a:avLst/>
          </a:prstGeom>
          <a:ln w="12700">
            <a:solidFill>
              <a:srgbClr val="B0A94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04785" y="110490"/>
            <a:ext cx="2739215" cy="1005840"/>
          </a:xfrm>
          <a:prstGeom prst="rect">
            <a:avLst/>
          </a:prstGeom>
        </p:spPr>
      </p:pic>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7453" y="6479321"/>
            <a:ext cx="1927307" cy="274320"/>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939689" y="6507851"/>
            <a:ext cx="2802168" cy="260659"/>
          </a:xfrm>
          <a:prstGeom prst="rect">
            <a:avLst/>
          </a:prstGeom>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8" r:id="rId8"/>
  </p:sldLayoutIdLst>
  <p:timing>
    <p:tnLst>
      <p:par>
        <p:cTn id="1" dur="indefinite" restart="never" nodeType="tmRoot"/>
      </p:par>
    </p:tnLst>
  </p:timing>
  <p:hf hdr="0" ftr="0" dt="0"/>
  <p:txStyles>
    <p:titleStyle>
      <a:lvl1pPr algn="l" defTabSz="457200" rtl="0" eaLnBrk="1" latinLnBrk="0" hangingPunct="1">
        <a:spcBef>
          <a:spcPct val="0"/>
        </a:spcBef>
        <a:buNone/>
        <a:defRPr sz="2000" b="1" kern="1200" cap="all">
          <a:solidFill>
            <a:schemeClr val="bg1"/>
          </a:solidFill>
          <a:latin typeface="Arial"/>
          <a:ea typeface="+mj-ea"/>
          <a:cs typeface="Arial"/>
        </a:defRPr>
      </a:lvl1pPr>
    </p:titleStyle>
    <p:bodyStyle>
      <a:lvl1pPr marL="342900" indent="-342900" algn="l" defTabSz="457200" rtl="0" eaLnBrk="1" latinLnBrk="0" hangingPunct="1">
        <a:spcBef>
          <a:spcPts val="600"/>
        </a:spcBef>
        <a:spcAft>
          <a:spcPts val="600"/>
        </a:spcAft>
        <a:buClr>
          <a:srgbClr val="4D1C43"/>
        </a:buClr>
        <a:buSzPct val="100000"/>
        <a:buFont typeface="Lucida Grande"/>
        <a:buChar char="&gt;"/>
        <a:defRPr sz="2400" kern="1200">
          <a:solidFill>
            <a:schemeClr val="tx1"/>
          </a:solidFill>
          <a:latin typeface="Calibri" charset="0"/>
          <a:ea typeface="Calibri" charset="0"/>
          <a:cs typeface="Calibri" charset="0"/>
        </a:defRPr>
      </a:lvl1pPr>
      <a:lvl2pPr marL="800100" indent="-347663" algn="l" defTabSz="457200" rtl="0" eaLnBrk="1" latinLnBrk="0" hangingPunct="1">
        <a:spcBef>
          <a:spcPts val="600"/>
        </a:spcBef>
        <a:spcAft>
          <a:spcPts val="600"/>
        </a:spcAft>
        <a:buClr>
          <a:srgbClr val="4D1C43"/>
        </a:buClr>
        <a:buFont typeface="Arial"/>
        <a:buChar char="–"/>
        <a:defRPr sz="2400" kern="1200">
          <a:solidFill>
            <a:schemeClr val="tx1"/>
          </a:solidFill>
          <a:latin typeface="Calibri" charset="0"/>
          <a:ea typeface="Calibri" charset="0"/>
          <a:cs typeface="Calibri" charset="0"/>
        </a:defRPr>
      </a:lvl2pPr>
      <a:lvl3pPr marL="1143000" indent="-338138" algn="l" defTabSz="457200" rtl="0" eaLnBrk="1" latinLnBrk="0" hangingPunct="1">
        <a:spcBef>
          <a:spcPts val="600"/>
        </a:spcBef>
        <a:spcAft>
          <a:spcPts val="600"/>
        </a:spcAft>
        <a:buClr>
          <a:srgbClr val="4D1C43"/>
        </a:buClr>
        <a:buFont typeface="Arial"/>
        <a:buChar char="•"/>
        <a:defRPr sz="2400" kern="1200">
          <a:solidFill>
            <a:schemeClr val="tx1"/>
          </a:solidFill>
          <a:latin typeface="Calibri" charset="0"/>
          <a:ea typeface="Calibri" charset="0"/>
          <a:cs typeface="Calibri" charset="0"/>
        </a:defRPr>
      </a:lvl3pPr>
      <a:lvl4pPr marL="1371600" indent="-341313" algn="l" defTabSz="457200" rtl="0" eaLnBrk="1" latinLnBrk="0" hangingPunct="1">
        <a:spcBef>
          <a:spcPts val="600"/>
        </a:spcBef>
        <a:spcAft>
          <a:spcPts val="600"/>
        </a:spcAft>
        <a:buClr>
          <a:srgbClr val="4D1C43"/>
        </a:buClr>
        <a:buFont typeface="Arial"/>
        <a:buChar char="–"/>
        <a:defRPr sz="2400" kern="1200">
          <a:solidFill>
            <a:schemeClr val="tx1"/>
          </a:solidFill>
          <a:latin typeface="Calibri" charset="0"/>
          <a:ea typeface="Calibri" charset="0"/>
          <a:cs typeface="Calibri" charset="0"/>
        </a:defRPr>
      </a:lvl4pPr>
      <a:lvl5pPr marL="1663700" indent="-285750" algn="l" defTabSz="457200" rtl="0" eaLnBrk="1" latinLnBrk="0" hangingPunct="1">
        <a:spcBef>
          <a:spcPts val="600"/>
        </a:spcBef>
        <a:spcAft>
          <a:spcPts val="600"/>
        </a:spcAft>
        <a:buClr>
          <a:srgbClr val="4D1C43"/>
        </a:buClr>
        <a:buFont typeface="Arial"/>
        <a:buChar char="»"/>
        <a:defRPr sz="2400" kern="1200">
          <a:solidFill>
            <a:schemeClr val="tx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8.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bostonpic.org/sites/default/files/2013_PIC_Annual_Report_0.pdf" TargetMode="External"/><Relationship Id="rId3" Type="http://schemas.openxmlformats.org/officeDocument/2006/relationships/hyperlink" Target="http://www.bostonpic.org/about/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achievempls.org/stepupachiev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bridgespan.org/Publications-and-Tools/Revitalizing-Communities/Community-Collaboratives/Guide-Capacity-and-Structure.aspx" TargetMode="External"/><Relationship Id="rId3" Type="http://schemas.openxmlformats.org/officeDocument/2006/relationships/hyperlink" Target="http://www.childtrends.org/wp-content/uploads/2012/02/Child_Trends-2012_02_23_FR_RisingChallenge.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education.ucdavis.edu/post/community-school-partnerships-toolk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jff.org/sites/default/files/publications/PUT_paper_PDF_VERSION_010610.pdf" TargetMode="External"/><Relationship Id="rId4" Type="http://schemas.openxmlformats.org/officeDocument/2006/relationships/hyperlink" Target="http://www.bridgespan.org/Publications-and-Tools/Revitalizing-Communities/Community-Collaboratives/Guide-Capacity-and-Structure.aspx" TargetMode="External"/><Relationship Id="rId5" Type="http://schemas.openxmlformats.org/officeDocument/2006/relationships/hyperlink" Target="http://www.intermediarynetwork.org/tools.html" TargetMode="External"/><Relationship Id="rId6" Type="http://schemas.openxmlformats.org/officeDocument/2006/relationships/hyperlink" Target="http://gosw.org/files/misc/sww_collab_funding_2012-1.pdf" TargetMode="External"/><Relationship Id="rId7" Type="http://schemas.openxmlformats.org/officeDocument/2006/relationships/hyperlink" Target="http://education.ucdavis.edu/post/community-school-partnerships-toolkit" TargetMode="External"/><Relationship Id="rId1" Type="http://schemas.openxmlformats.org/officeDocument/2006/relationships/slideLayout" Target="../slideLayouts/slideLayout8.xml"/><Relationship Id="rId2" Type="http://schemas.openxmlformats.org/officeDocument/2006/relationships/hyperlink" Target="http://nfwsolutions.org/sites/nfwsolutions.org/files/publications/NFWS_workforce_guidance_tool_111110.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8.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74" y="3728208"/>
            <a:ext cx="4700815" cy="1362075"/>
          </a:xfrm>
        </p:spPr>
        <p:txBody>
          <a:bodyPr>
            <a:normAutofit/>
          </a:bodyPr>
          <a:lstStyle/>
          <a:p>
            <a:r>
              <a:rPr lang="en-US" dirty="0">
                <a:solidFill>
                  <a:srgbClr val="4D1C43"/>
                </a:solidFill>
              </a:rPr>
              <a:t>An overview of regional roles, </a:t>
            </a:r>
            <a:r>
              <a:rPr lang="en-US" dirty="0" smtClean="0">
                <a:solidFill>
                  <a:srgbClr val="4D1C43"/>
                </a:solidFill>
              </a:rPr>
              <a:t>structures, and </a:t>
            </a:r>
            <a:r>
              <a:rPr lang="en-US" dirty="0">
                <a:solidFill>
                  <a:srgbClr val="4D1C43"/>
                </a:solidFill>
              </a:rPr>
              <a:t>examples</a:t>
            </a:r>
            <a:endParaRPr lang="en-US" dirty="0"/>
          </a:p>
        </p:txBody>
      </p:sp>
      <p:sp>
        <p:nvSpPr>
          <p:cNvPr id="3" name="Text Placeholder 2"/>
          <p:cNvSpPr>
            <a:spLocks noGrp="1"/>
          </p:cNvSpPr>
          <p:nvPr>
            <p:ph type="body" idx="1"/>
          </p:nvPr>
        </p:nvSpPr>
        <p:spPr>
          <a:xfrm>
            <a:off x="605974" y="2659875"/>
            <a:ext cx="4700815" cy="1068333"/>
          </a:xfrm>
        </p:spPr>
        <p:txBody>
          <a:bodyPr/>
          <a:lstStyle/>
          <a:p>
            <a:r>
              <a:rPr lang="en-US" dirty="0">
                <a:latin typeface="Calibri"/>
                <a:cs typeface="Calibri"/>
              </a:rPr>
              <a:t>WORK-BASED LEARNING INTERMEDIARIES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199" y="2135136"/>
            <a:ext cx="3447142" cy="3251453"/>
          </a:xfrm>
          <a:prstGeom prst="rect">
            <a:avLst/>
          </a:prstGeom>
        </p:spPr>
      </p:pic>
    </p:spTree>
    <p:extLst>
      <p:ext uri="{BB962C8B-B14F-4D97-AF65-F5344CB8AC3E}">
        <p14:creationId xmlns:p14="http://schemas.microsoft.com/office/powerpoint/2010/main" val="569702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99" y="144259"/>
            <a:ext cx="6588806" cy="1044247"/>
          </a:xfrm>
        </p:spPr>
        <p:txBody>
          <a:bodyPr>
            <a:normAutofit/>
          </a:bodyPr>
          <a:lstStyle/>
          <a:p>
            <a:r>
              <a:rPr lang="en-US" sz="2800" dirty="0" smtClean="0">
                <a:latin typeface="Calibri"/>
                <a:cs typeface="Calibri"/>
              </a:rPr>
              <a:t>Education Matters:  </a:t>
            </a:r>
            <a:br>
              <a:rPr lang="en-US" sz="2800" dirty="0" smtClean="0">
                <a:latin typeface="Calibri"/>
                <a:cs typeface="Calibri"/>
              </a:rPr>
            </a:br>
            <a:r>
              <a:rPr lang="en-US" sz="2800" dirty="0" smtClean="0">
                <a:latin typeface="Calibri"/>
                <a:cs typeface="Calibri"/>
              </a:rPr>
              <a:t>Overview</a:t>
            </a:r>
            <a:endParaRPr lang="en-US" sz="2800" dirty="0">
              <a:latin typeface="Calibri"/>
              <a:cs typeface="Calibri"/>
            </a:endParaRPr>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4" name="TextBox 3"/>
          <p:cNvSpPr txBox="1"/>
          <p:nvPr/>
        </p:nvSpPr>
        <p:spPr>
          <a:xfrm>
            <a:off x="348599" y="1932970"/>
            <a:ext cx="8109549" cy="4247317"/>
          </a:xfrm>
          <a:prstGeom prst="rect">
            <a:avLst/>
          </a:prstGeom>
          <a:noFill/>
        </p:spPr>
        <p:txBody>
          <a:bodyPr wrap="square" rtlCol="0">
            <a:spAutoFit/>
          </a:bodyPr>
          <a:lstStyle/>
          <a:p>
            <a:pPr marL="285750" indent="-285750">
              <a:buFont typeface="Arial"/>
              <a:buChar char="•"/>
            </a:pPr>
            <a:r>
              <a:rPr lang="en-US" dirty="0" smtClean="0">
                <a:latin typeface="Calibri"/>
                <a:cs typeface="Calibri"/>
              </a:rPr>
              <a:t>Education Matters (EM) provides work-based learning and career exploration and awareness opportunities to over 5,000 middle- and high-school students annually:</a:t>
            </a:r>
          </a:p>
          <a:p>
            <a:pPr marL="742950" lvl="1" indent="-285750">
              <a:buFont typeface="Arial"/>
              <a:buChar char="•"/>
            </a:pPr>
            <a:r>
              <a:rPr lang="en-US" dirty="0" smtClean="0">
                <a:latin typeface="Calibri"/>
                <a:cs typeface="Calibri"/>
              </a:rPr>
              <a:t>Tours of local employers in STEM industries for 8</a:t>
            </a:r>
            <a:r>
              <a:rPr lang="en-US" baseline="30000" dirty="0" smtClean="0">
                <a:latin typeface="Calibri"/>
                <a:cs typeface="Calibri"/>
              </a:rPr>
              <a:t>th</a:t>
            </a:r>
            <a:r>
              <a:rPr lang="en-US" dirty="0" smtClean="0">
                <a:latin typeface="Calibri"/>
                <a:cs typeface="Calibri"/>
              </a:rPr>
              <a:t> graders</a:t>
            </a:r>
          </a:p>
          <a:p>
            <a:pPr marL="742950" lvl="1" indent="-285750">
              <a:buFont typeface="Arial"/>
              <a:buChar char="•"/>
            </a:pPr>
            <a:r>
              <a:rPr lang="en-US" dirty="0" smtClean="0">
                <a:latin typeface="Calibri"/>
                <a:cs typeface="Calibri"/>
              </a:rPr>
              <a:t>WorkKeys assessments</a:t>
            </a:r>
          </a:p>
          <a:p>
            <a:pPr marL="742950" lvl="1" indent="-285750">
              <a:buFont typeface="Arial"/>
              <a:buChar char="•"/>
            </a:pPr>
            <a:r>
              <a:rPr lang="en-US" dirty="0" smtClean="0">
                <a:latin typeface="Calibri"/>
                <a:cs typeface="Calibri"/>
              </a:rPr>
              <a:t>Career and College Ready Portfolio process for high-school juniors</a:t>
            </a:r>
          </a:p>
          <a:p>
            <a:pPr marL="742950" lvl="1" indent="-285750">
              <a:buFont typeface="Arial"/>
              <a:buChar char="•"/>
            </a:pPr>
            <a:r>
              <a:rPr lang="en-US" dirty="0" smtClean="0">
                <a:latin typeface="Calibri"/>
                <a:cs typeface="Calibri"/>
              </a:rPr>
              <a:t>Career Prep Conference for 150 high-school seniors</a:t>
            </a:r>
          </a:p>
          <a:p>
            <a:pPr marL="742950" lvl="1" indent="-285750">
              <a:buFont typeface="Arial"/>
              <a:buChar char="•"/>
            </a:pPr>
            <a:r>
              <a:rPr lang="en-US" dirty="0" smtClean="0">
                <a:latin typeface="Calibri"/>
                <a:cs typeface="Calibri"/>
              </a:rPr>
              <a:t>Business leader forum to familiarize high school seniors with career areas</a:t>
            </a:r>
          </a:p>
          <a:p>
            <a:pPr marL="285750" indent="-285750">
              <a:buFont typeface="Arial"/>
              <a:buChar char="•"/>
            </a:pPr>
            <a:endParaRPr lang="en-US" dirty="0">
              <a:latin typeface="Calibri"/>
              <a:cs typeface="Calibri"/>
            </a:endParaRPr>
          </a:p>
          <a:p>
            <a:pPr marL="285750" indent="-285750">
              <a:buFont typeface="Arial"/>
              <a:buChar char="•"/>
            </a:pPr>
            <a:r>
              <a:rPr lang="en-US" dirty="0" smtClean="0">
                <a:latin typeface="Calibri"/>
                <a:cs typeface="Calibri"/>
              </a:rPr>
              <a:t>EM works to connect and strengthen partnerships among local schools and employers, Catawba Valley Community College, and state agencies</a:t>
            </a:r>
          </a:p>
          <a:p>
            <a:pPr marL="285750" indent="-285750">
              <a:buFont typeface="Arial"/>
              <a:buChar char="•"/>
            </a:pPr>
            <a:endParaRPr lang="en-US" dirty="0">
              <a:latin typeface="Calibri"/>
              <a:cs typeface="Calibri"/>
            </a:endParaRPr>
          </a:p>
          <a:p>
            <a:pPr marL="285750" indent="-285750">
              <a:buFont typeface="Arial"/>
              <a:buChar char="•"/>
            </a:pPr>
            <a:r>
              <a:rPr lang="en-US" dirty="0" smtClean="0">
                <a:latin typeface="Calibri"/>
                <a:cs typeface="Calibri"/>
              </a:rPr>
              <a:t>Housed at Catawba Valley Community College; 1 FTE; annual budget of $116,404</a:t>
            </a:r>
          </a:p>
          <a:p>
            <a:pPr marL="285750" indent="-285750">
              <a:buFont typeface="Arial"/>
              <a:buChar char="•"/>
            </a:pPr>
            <a:endParaRPr lang="en-US" dirty="0"/>
          </a:p>
          <a:p>
            <a:pPr marL="285750" indent="-285750">
              <a:buFont typeface="Arial"/>
              <a:buChar char="•"/>
            </a:pPr>
            <a:endParaRPr lang="en-US" dirty="0" smtClean="0"/>
          </a:p>
          <a:p>
            <a:pPr marL="742950" lvl="1" indent="-285750">
              <a:buFont typeface="Arial"/>
              <a:buChar char="•"/>
            </a:pPr>
            <a:endParaRPr lang="en-US" dirty="0"/>
          </a:p>
        </p:txBody>
      </p:sp>
      <p:sp>
        <p:nvSpPr>
          <p:cNvPr id="5" name="TextBox 4"/>
          <p:cNvSpPr txBox="1"/>
          <p:nvPr/>
        </p:nvSpPr>
        <p:spPr>
          <a:xfrm>
            <a:off x="381163" y="5934674"/>
            <a:ext cx="7172331" cy="246221"/>
          </a:xfrm>
          <a:prstGeom prst="rect">
            <a:avLst/>
          </a:prstGeom>
          <a:noFill/>
        </p:spPr>
        <p:txBody>
          <a:bodyPr wrap="square" rtlCol="0">
            <a:spAutoFit/>
          </a:bodyPr>
          <a:lstStyle/>
          <a:p>
            <a:r>
              <a:rPr lang="en-US" sz="1000" dirty="0" smtClean="0">
                <a:latin typeface="Calibri"/>
                <a:cs typeface="Calibri"/>
              </a:rPr>
              <a:t>Source: Education Matters website. http://</a:t>
            </a:r>
            <a:r>
              <a:rPr lang="en-US" sz="1000" dirty="0" err="1" smtClean="0">
                <a:latin typeface="Calibri"/>
                <a:cs typeface="Calibri"/>
              </a:rPr>
              <a:t>educationmattersincatawba.org</a:t>
            </a:r>
            <a:r>
              <a:rPr lang="en-US" sz="1000" dirty="0" smtClean="0">
                <a:latin typeface="Calibri"/>
                <a:cs typeface="Calibri"/>
              </a:rPr>
              <a:t>/</a:t>
            </a:r>
            <a:r>
              <a:rPr lang="en-US" sz="1000" dirty="0" err="1" smtClean="0">
                <a:latin typeface="Calibri"/>
                <a:cs typeface="Calibri"/>
              </a:rPr>
              <a:t>wordpress</a:t>
            </a:r>
            <a:r>
              <a:rPr lang="en-US" sz="1000" dirty="0" smtClean="0">
                <a:latin typeface="Calibri"/>
                <a:cs typeface="Calibri"/>
              </a:rPr>
              <a:t>/about/</a:t>
            </a:r>
            <a:endParaRPr lang="en-US" sz="1000" dirty="0">
              <a:latin typeface="Calibri"/>
              <a:cs typeface="Calibri"/>
            </a:endParaRPr>
          </a:p>
        </p:txBody>
      </p:sp>
    </p:spTree>
    <p:extLst>
      <p:ext uri="{BB962C8B-B14F-4D97-AF65-F5344CB8AC3E}">
        <p14:creationId xmlns:p14="http://schemas.microsoft.com/office/powerpoint/2010/main" val="50996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99" y="160664"/>
            <a:ext cx="6136887" cy="934148"/>
          </a:xfrm>
        </p:spPr>
        <p:txBody>
          <a:bodyPr>
            <a:noAutofit/>
          </a:bodyPr>
          <a:lstStyle/>
          <a:p>
            <a:r>
              <a:rPr lang="en-US" sz="2800" dirty="0">
                <a:latin typeface="Calibri"/>
                <a:cs typeface="Calibri"/>
              </a:rPr>
              <a:t>Education </a:t>
            </a:r>
            <a:r>
              <a:rPr lang="en-US" sz="2800" dirty="0" smtClean="0">
                <a:latin typeface="Calibri"/>
                <a:cs typeface="Calibri"/>
              </a:rPr>
              <a:t>Matters: </a:t>
            </a:r>
            <a:br>
              <a:rPr lang="en-US" sz="2800" dirty="0" smtClean="0">
                <a:latin typeface="Calibri"/>
                <a:cs typeface="Calibri"/>
              </a:rPr>
            </a:br>
            <a:r>
              <a:rPr lang="en-US" sz="2800" dirty="0" smtClean="0">
                <a:latin typeface="Calibri"/>
                <a:cs typeface="Calibri"/>
              </a:rPr>
              <a:t>Structure and Staffing</a:t>
            </a:r>
            <a:endParaRPr lang="en-US" sz="2800" dirty="0">
              <a:latin typeface="Calibri"/>
              <a:cs typeface="Calibri"/>
            </a:endParaRPr>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graphicFrame>
        <p:nvGraphicFramePr>
          <p:cNvPr id="4" name="Diagram 3"/>
          <p:cNvGraphicFramePr/>
          <p:nvPr>
            <p:extLst>
              <p:ext uri="{D42A27DB-BD31-4B8C-83A1-F6EECF244321}">
                <p14:modId xmlns:p14="http://schemas.microsoft.com/office/powerpoint/2010/main" val="3893496328"/>
              </p:ext>
            </p:extLst>
          </p:nvPr>
        </p:nvGraphicFramePr>
        <p:xfrm>
          <a:off x="851237" y="1468388"/>
          <a:ext cx="7403398" cy="459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19737" y="1718397"/>
            <a:ext cx="2572286" cy="861774"/>
          </a:xfrm>
          <a:prstGeom prst="rect">
            <a:avLst/>
          </a:prstGeom>
          <a:ln w="15875">
            <a:solidFill>
              <a:srgbClr val="72314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latin typeface="Arial"/>
                <a:cs typeface="Arial"/>
              </a:rPr>
              <a:t>*The community college houses Education Matters and pays the director’s salary. College faculty, staff, and administration contribute to career exploration events. </a:t>
            </a:r>
            <a:endParaRPr lang="en-US" sz="1000" dirty="0">
              <a:latin typeface="Arial"/>
              <a:cs typeface="Arial"/>
            </a:endParaRPr>
          </a:p>
        </p:txBody>
      </p:sp>
      <p:sp>
        <p:nvSpPr>
          <p:cNvPr id="7" name="TextBox 6"/>
          <p:cNvSpPr txBox="1"/>
          <p:nvPr/>
        </p:nvSpPr>
        <p:spPr>
          <a:xfrm>
            <a:off x="5571635" y="4479519"/>
            <a:ext cx="2610855" cy="707886"/>
          </a:xfrm>
          <a:prstGeom prst="rect">
            <a:avLst/>
          </a:prstGeom>
          <a:ln w="15875">
            <a:solidFill>
              <a:srgbClr val="72314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latin typeface="Arial"/>
                <a:cs typeface="Arial"/>
              </a:rPr>
              <a:t>** School-based career development coordinators (salaries are part of district budgets) with EM director to develop events and place students.</a:t>
            </a:r>
            <a:endParaRPr lang="en-US" sz="1000" dirty="0">
              <a:latin typeface="Arial"/>
              <a:cs typeface="Arial"/>
            </a:endParaRPr>
          </a:p>
        </p:txBody>
      </p:sp>
    </p:spTree>
    <p:extLst>
      <p:ext uri="{BB962C8B-B14F-4D97-AF65-F5344CB8AC3E}">
        <p14:creationId xmlns:p14="http://schemas.microsoft.com/office/powerpoint/2010/main" val="29782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r>
              <a:rPr lang="en-US" b="1" dirty="0" smtClean="0"/>
              <a:t>2</a:t>
            </a:r>
            <a:r>
              <a:rPr lang="en-US" b="1" dirty="0"/>
              <a:t/>
            </a:r>
            <a:br>
              <a:rPr lang="en-US" b="1" dirty="0"/>
            </a:br>
            <a:r>
              <a:rPr lang="en-US" dirty="0" smtClean="0"/>
              <a:t>the </a:t>
            </a:r>
            <a:r>
              <a:rPr lang="en-US" dirty="0" err="1" smtClean="0"/>
              <a:t>boston</a:t>
            </a:r>
            <a:r>
              <a:rPr lang="en-US" dirty="0" smtClean="0"/>
              <a:t> private industry council (the pic)</a:t>
            </a:r>
            <a:r>
              <a:rPr lang="en-US" dirty="0">
                <a:solidFill>
                  <a:schemeClr val="bg1">
                    <a:lumMod val="10000"/>
                  </a:schemeClr>
                </a:solidFill>
              </a:rPr>
              <a:t/>
            </a:r>
            <a:br>
              <a:rPr lang="en-US" dirty="0">
                <a:solidFill>
                  <a:schemeClr val="bg1">
                    <a:lumMod val="10000"/>
                  </a:schemeClr>
                </a:solidFill>
              </a:rPr>
            </a:br>
            <a:endParaRPr lang="en-US" dirty="0"/>
          </a:p>
        </p:txBody>
      </p:sp>
      <p:sp>
        <p:nvSpPr>
          <p:cNvPr id="3" name="Text Placeholder 2"/>
          <p:cNvSpPr>
            <a:spLocks noGrp="1"/>
          </p:cNvSpPr>
          <p:nvPr>
            <p:ph type="body" idx="1"/>
          </p:nvPr>
        </p:nvSpPr>
        <p:spPr/>
        <p:txBody>
          <a:bodyPr/>
          <a:lstStyle/>
          <a:p>
            <a:r>
              <a:rPr lang="en-US" dirty="0" smtClean="0">
                <a:latin typeface="Calibri"/>
                <a:cs typeface="Calibri"/>
              </a:rPr>
              <a:t>WORK-BASED LEARNING INTERMEDIARIES</a:t>
            </a: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12</a:t>
            </a:fld>
            <a:endParaRPr lang="en-US"/>
          </a:p>
        </p:txBody>
      </p:sp>
    </p:spTree>
    <p:extLst>
      <p:ext uri="{BB962C8B-B14F-4D97-AF65-F5344CB8AC3E}">
        <p14:creationId xmlns:p14="http://schemas.microsoft.com/office/powerpoint/2010/main" val="1507222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52" y="284938"/>
            <a:ext cx="6698166" cy="703544"/>
          </a:xfrm>
        </p:spPr>
        <p:txBody>
          <a:bodyPr>
            <a:normAutofit/>
          </a:bodyPr>
          <a:lstStyle/>
          <a:p>
            <a:r>
              <a:rPr lang="en-US" sz="2800" b="0" dirty="0" smtClean="0">
                <a:latin typeface="Calibri"/>
                <a:cs typeface="Calibri"/>
              </a:rPr>
              <a:t>The PIC:  Overview</a:t>
            </a:r>
            <a:endParaRPr lang="en-US" sz="2800" b="0" dirty="0">
              <a:latin typeface="Calibri"/>
              <a:cs typeface="Calibri"/>
            </a:endParaRPr>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4" name="TextBox 3"/>
          <p:cNvSpPr txBox="1"/>
          <p:nvPr/>
        </p:nvSpPr>
        <p:spPr>
          <a:xfrm>
            <a:off x="353752" y="1892306"/>
            <a:ext cx="8514438" cy="3447097"/>
          </a:xfrm>
          <a:prstGeom prst="rect">
            <a:avLst/>
          </a:prstGeom>
          <a:noFill/>
        </p:spPr>
        <p:txBody>
          <a:bodyPr wrap="square" rtlCol="0">
            <a:spAutoFit/>
          </a:bodyPr>
          <a:lstStyle/>
          <a:p>
            <a:pPr marL="285750" indent="-285750">
              <a:spcAft>
                <a:spcPts val="600"/>
              </a:spcAft>
              <a:buFont typeface="Arial"/>
              <a:buChar char="•"/>
            </a:pPr>
            <a:r>
              <a:rPr lang="en-US" sz="1600" dirty="0" smtClean="0">
                <a:latin typeface="Calibri"/>
                <a:cs typeface="Calibri"/>
              </a:rPr>
              <a:t>The </a:t>
            </a:r>
            <a:r>
              <a:rPr lang="en-US" sz="1600" b="1" dirty="0" smtClean="0">
                <a:latin typeface="Calibri"/>
                <a:cs typeface="Calibri"/>
              </a:rPr>
              <a:t>Boston Private Industry Council </a:t>
            </a:r>
            <a:r>
              <a:rPr lang="en-US" sz="1600" dirty="0" smtClean="0">
                <a:latin typeface="Calibri"/>
                <a:cs typeface="Calibri"/>
              </a:rPr>
              <a:t>(PIC) serves as both a WBL intermediary for Boston and as the city’s WIB. Its school-to-career programs and activities include:</a:t>
            </a:r>
          </a:p>
          <a:p>
            <a:pPr marL="742950" lvl="1" indent="-285750">
              <a:buFont typeface="Arial"/>
              <a:buChar char="•"/>
            </a:pPr>
            <a:r>
              <a:rPr lang="en-US" sz="1600" dirty="0" smtClean="0">
                <a:latin typeface="Calibri"/>
                <a:cs typeface="Calibri"/>
              </a:rPr>
              <a:t>Brokering students into summer jobs and school-year internships – over 3,000 students placed in summer jobs and 345 employers participating in job and internship programs</a:t>
            </a:r>
          </a:p>
          <a:p>
            <a:pPr marL="742950" lvl="1" indent="-285750">
              <a:buFont typeface="Arial"/>
              <a:buChar char="•"/>
            </a:pPr>
            <a:r>
              <a:rPr lang="en-US" sz="1600" dirty="0" smtClean="0">
                <a:latin typeface="Calibri"/>
                <a:cs typeface="Calibri"/>
              </a:rPr>
              <a:t>Career specialists in 29 local high schools that connect students to WBL opportunities</a:t>
            </a:r>
          </a:p>
          <a:p>
            <a:pPr marL="742950" lvl="1" indent="-285750">
              <a:buFont typeface="Arial"/>
              <a:buChar char="•"/>
            </a:pPr>
            <a:r>
              <a:rPr lang="en-US" sz="1600" dirty="0" smtClean="0">
                <a:latin typeface="Calibri"/>
                <a:cs typeface="Calibri"/>
              </a:rPr>
              <a:t>Dropout prevention and recovery</a:t>
            </a:r>
          </a:p>
          <a:p>
            <a:pPr marL="742950" lvl="1" indent="-285750">
              <a:buFont typeface="Arial"/>
              <a:buChar char="•"/>
            </a:pPr>
            <a:endParaRPr lang="en-US" sz="1600" dirty="0">
              <a:latin typeface="Calibri"/>
              <a:cs typeface="Calibri"/>
            </a:endParaRPr>
          </a:p>
          <a:p>
            <a:pPr marL="285750" indent="-285750">
              <a:buFont typeface="Arial"/>
              <a:buChar char="•"/>
            </a:pPr>
            <a:r>
              <a:rPr lang="en-US" sz="1600" dirty="0" smtClean="0">
                <a:latin typeface="Calibri"/>
                <a:cs typeface="Calibri"/>
              </a:rPr>
              <a:t>The </a:t>
            </a:r>
            <a:r>
              <a:rPr lang="en-US" sz="1600" b="1" dirty="0" smtClean="0">
                <a:latin typeface="Calibri"/>
                <a:cs typeface="Calibri"/>
              </a:rPr>
              <a:t>PIC</a:t>
            </a:r>
            <a:r>
              <a:rPr lang="en-US" sz="1600" dirty="0" smtClean="0">
                <a:latin typeface="Calibri"/>
                <a:cs typeface="Calibri"/>
              </a:rPr>
              <a:t> is a public-private partnership with Council members, who include prominent business, labor, higher education, government, and community leaders, appointed by the city’s mayor. The Board of Directors, is elected by the Council members and guides the PIC’s strategic direction.</a:t>
            </a:r>
          </a:p>
          <a:p>
            <a:pPr marL="285750" indent="-285750">
              <a:buFont typeface="Arial"/>
              <a:buChar char="•"/>
            </a:pPr>
            <a:endParaRPr lang="en-US" sz="1600" dirty="0">
              <a:latin typeface="Calibri"/>
              <a:cs typeface="Calibri"/>
            </a:endParaRPr>
          </a:p>
          <a:p>
            <a:pPr marL="285750" indent="-285750">
              <a:buFont typeface="Arial"/>
              <a:buChar char="•"/>
            </a:pPr>
            <a:r>
              <a:rPr lang="en-US" sz="1600" dirty="0" smtClean="0">
                <a:latin typeface="Calibri"/>
                <a:cs typeface="Calibri"/>
              </a:rPr>
              <a:t>49 staff and a budget of $4.3 million (excluding pass-through funds to Career Centers and Summer Jobs)</a:t>
            </a:r>
            <a:endParaRPr lang="en-US" sz="1600" dirty="0">
              <a:latin typeface="Calibri"/>
              <a:cs typeface="Calibri"/>
            </a:endParaRPr>
          </a:p>
        </p:txBody>
      </p:sp>
      <p:sp>
        <p:nvSpPr>
          <p:cNvPr id="5" name="TextBox 4"/>
          <p:cNvSpPr txBox="1"/>
          <p:nvPr/>
        </p:nvSpPr>
        <p:spPr>
          <a:xfrm>
            <a:off x="438150" y="5769961"/>
            <a:ext cx="7533113" cy="830997"/>
          </a:xfrm>
          <a:prstGeom prst="rect">
            <a:avLst/>
          </a:prstGeom>
          <a:noFill/>
        </p:spPr>
        <p:txBody>
          <a:bodyPr wrap="square" rtlCol="0">
            <a:spAutoFit/>
          </a:bodyPr>
          <a:lstStyle/>
          <a:p>
            <a:r>
              <a:rPr lang="en-US" sz="1000" dirty="0" smtClean="0">
                <a:latin typeface="Calibri"/>
                <a:cs typeface="Calibri"/>
              </a:rPr>
              <a:t>Sources: Boston Private Industry Council 2013 Annual Report.</a:t>
            </a:r>
            <a:br>
              <a:rPr lang="en-US" sz="1000" dirty="0" smtClean="0">
                <a:latin typeface="Calibri"/>
                <a:cs typeface="Calibri"/>
              </a:rPr>
            </a:br>
            <a:r>
              <a:rPr lang="en-US" sz="1000" dirty="0" smtClean="0">
                <a:latin typeface="Calibri"/>
                <a:cs typeface="Calibri"/>
                <a:hlinkClick r:id="rId2"/>
              </a:rPr>
              <a:t>http://www.bostonpic.org/sites/default/files/2013_PIC_Annual_Report_0.pdf</a:t>
            </a:r>
            <a:r>
              <a:rPr lang="en-US" sz="1000" dirty="0" smtClean="0">
                <a:latin typeface="Calibri"/>
                <a:cs typeface="Calibri"/>
              </a:rPr>
              <a:t>; </a:t>
            </a:r>
            <a:r>
              <a:rPr lang="en-US" sz="1000" dirty="0" smtClean="0">
                <a:latin typeface="Calibri"/>
                <a:cs typeface="Calibri"/>
                <a:hlinkClick r:id="rId3"/>
              </a:rPr>
              <a:t>http://www.bostonpic.org/about/leadership</a:t>
            </a:r>
            <a:endParaRPr lang="en-US" sz="1000" dirty="0" smtClean="0">
              <a:latin typeface="Calibri"/>
              <a:cs typeface="Calibri"/>
            </a:endParaRPr>
          </a:p>
          <a:p>
            <a:endParaRPr lang="en-US" sz="1000" dirty="0" smtClean="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65735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2" name="Title 1"/>
          <p:cNvSpPr>
            <a:spLocks noGrp="1"/>
          </p:cNvSpPr>
          <p:nvPr>
            <p:ph type="title"/>
          </p:nvPr>
        </p:nvSpPr>
        <p:spPr>
          <a:xfrm>
            <a:off x="332317" y="168801"/>
            <a:ext cx="6504867" cy="962835"/>
          </a:xfrm>
        </p:spPr>
        <p:txBody>
          <a:bodyPr>
            <a:noAutofit/>
          </a:bodyPr>
          <a:lstStyle/>
          <a:p>
            <a:r>
              <a:rPr lang="en-US" dirty="0" smtClean="0"/>
              <a:t>The PIC: Key Staff Roles for </a:t>
            </a:r>
            <a:br>
              <a:rPr lang="en-US" dirty="0" smtClean="0"/>
            </a:br>
            <a:r>
              <a:rPr lang="en-US" dirty="0" smtClean="0"/>
              <a:t>School-to-Career Programs</a:t>
            </a:r>
            <a:endParaRPr lang="en-US" dirty="0"/>
          </a:p>
        </p:txBody>
      </p:sp>
      <p:graphicFrame>
        <p:nvGraphicFramePr>
          <p:cNvPr id="6" name="Diagram 5"/>
          <p:cNvGraphicFramePr/>
          <p:nvPr>
            <p:extLst>
              <p:ext uri="{D42A27DB-BD31-4B8C-83A1-F6EECF244321}">
                <p14:modId xmlns:p14="http://schemas.microsoft.com/office/powerpoint/2010/main" val="3124809078"/>
              </p:ext>
            </p:extLst>
          </p:nvPr>
        </p:nvGraphicFramePr>
        <p:xfrm>
          <a:off x="1009438" y="1543363"/>
          <a:ext cx="7058268" cy="4170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672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3</a:t>
            </a:r>
            <a:br>
              <a:rPr lang="en-US" b="1" dirty="0"/>
            </a:br>
            <a:r>
              <a:rPr lang="en-US" dirty="0" smtClean="0"/>
              <a:t>the Wisconsin training regional partnership (</a:t>
            </a:r>
            <a:r>
              <a:rPr lang="en-US" dirty="0" err="1" smtClean="0"/>
              <a:t>wrtp</a:t>
            </a:r>
            <a:r>
              <a:rPr lang="en-US" dirty="0" smtClean="0"/>
              <a:t>)/big step</a:t>
            </a:r>
            <a:r>
              <a:rPr lang="en-US" dirty="0">
                <a:solidFill>
                  <a:schemeClr val="bg1">
                    <a:lumMod val="10000"/>
                  </a:schemeClr>
                </a:solidFill>
              </a:rPr>
              <a:t/>
            </a:r>
            <a:br>
              <a:rPr lang="en-US" dirty="0">
                <a:solidFill>
                  <a:schemeClr val="bg1">
                    <a:lumMod val="10000"/>
                  </a:schemeClr>
                </a:solidFill>
              </a:rPr>
            </a:br>
            <a:endParaRPr lang="en-US" dirty="0"/>
          </a:p>
        </p:txBody>
      </p:sp>
      <p:sp>
        <p:nvSpPr>
          <p:cNvPr id="3" name="Text Placeholder 2"/>
          <p:cNvSpPr>
            <a:spLocks noGrp="1"/>
          </p:cNvSpPr>
          <p:nvPr>
            <p:ph type="body" idx="1"/>
          </p:nvPr>
        </p:nvSpPr>
        <p:spPr/>
        <p:txBody>
          <a:bodyPr/>
          <a:lstStyle/>
          <a:p>
            <a:r>
              <a:rPr lang="en-US" dirty="0" smtClean="0">
                <a:latin typeface="Calibri"/>
                <a:cs typeface="Calibri"/>
              </a:rPr>
              <a:t>WORK-BASED LEARNING INTERMEDIARIES</a:t>
            </a: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15</a:t>
            </a:fld>
            <a:endParaRPr lang="en-US"/>
          </a:p>
        </p:txBody>
      </p:sp>
    </p:spTree>
    <p:extLst>
      <p:ext uri="{BB962C8B-B14F-4D97-AF65-F5344CB8AC3E}">
        <p14:creationId xmlns:p14="http://schemas.microsoft.com/office/powerpoint/2010/main" val="196026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77486"/>
            <a:ext cx="6519747" cy="482500"/>
          </a:xfrm>
        </p:spPr>
        <p:txBody>
          <a:bodyPr>
            <a:noAutofit/>
          </a:bodyPr>
          <a:lstStyle/>
          <a:p>
            <a:r>
              <a:rPr lang="en-US" sz="2800" b="0" dirty="0" smtClean="0">
                <a:latin typeface="Calibri"/>
                <a:cs typeface="Calibri"/>
              </a:rPr>
              <a:t>WRTP:  Overview</a:t>
            </a:r>
            <a:endParaRPr lang="en-US" sz="2800" b="0" dirty="0">
              <a:latin typeface="Calibri"/>
              <a:cs typeface="Calibri"/>
            </a:endParaRPr>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
        <p:nvSpPr>
          <p:cNvPr id="4" name="TextBox 3"/>
          <p:cNvSpPr txBox="1"/>
          <p:nvPr/>
        </p:nvSpPr>
        <p:spPr>
          <a:xfrm>
            <a:off x="378171" y="1778329"/>
            <a:ext cx="8514438" cy="3970318"/>
          </a:xfrm>
          <a:prstGeom prst="rect">
            <a:avLst/>
          </a:prstGeom>
          <a:noFill/>
        </p:spPr>
        <p:txBody>
          <a:bodyPr wrap="square" rtlCol="0">
            <a:spAutoFit/>
          </a:bodyPr>
          <a:lstStyle/>
          <a:p>
            <a:pPr marL="285750" indent="-285750">
              <a:buFont typeface="Arial"/>
              <a:buChar char="•"/>
            </a:pPr>
            <a:r>
              <a:rPr lang="en-US" sz="1400" dirty="0" smtClean="0">
                <a:solidFill>
                  <a:prstClr val="black"/>
                </a:solidFill>
                <a:latin typeface="Calibri"/>
                <a:cs typeface="Calibri"/>
              </a:rPr>
              <a:t>The </a:t>
            </a:r>
            <a:r>
              <a:rPr lang="en-US" sz="1400" b="1" dirty="0" smtClean="0">
                <a:solidFill>
                  <a:prstClr val="black"/>
                </a:solidFill>
                <a:latin typeface="Calibri"/>
                <a:cs typeface="Calibri"/>
              </a:rPr>
              <a:t>Wisconsin Regional Training Partnership </a:t>
            </a:r>
            <a:r>
              <a:rPr lang="en-US" sz="1400" dirty="0" smtClean="0">
                <a:solidFill>
                  <a:prstClr val="black"/>
                </a:solidFill>
                <a:latin typeface="Calibri"/>
                <a:cs typeface="Calibri"/>
              </a:rPr>
              <a:t>(WRTP) </a:t>
            </a:r>
            <a:r>
              <a:rPr lang="en-US" sz="1400" dirty="0">
                <a:solidFill>
                  <a:prstClr val="black"/>
                </a:solidFill>
                <a:latin typeface="Calibri"/>
                <a:cs typeface="Calibri"/>
              </a:rPr>
              <a:t>i</a:t>
            </a:r>
            <a:r>
              <a:rPr lang="en-US" sz="1400" dirty="0" smtClean="0">
                <a:solidFill>
                  <a:prstClr val="black"/>
                </a:solidFill>
                <a:latin typeface="Calibri"/>
                <a:cs typeface="Calibri"/>
              </a:rPr>
              <a:t>s a workforce intermediary, established in the 1990s, that provides training, certification, apprenticeship, and career services to adults and youth in Milwaukee.</a:t>
            </a:r>
          </a:p>
          <a:p>
            <a:pPr marL="285750" indent="-285750">
              <a:buFont typeface="Arial"/>
              <a:buChar char="•"/>
            </a:pPr>
            <a:endParaRPr lang="en-US" sz="1400" dirty="0">
              <a:solidFill>
                <a:prstClr val="black"/>
              </a:solidFill>
              <a:latin typeface="Calibri"/>
              <a:cs typeface="Calibri"/>
            </a:endParaRPr>
          </a:p>
          <a:p>
            <a:pPr marL="285750" indent="-285750">
              <a:buFont typeface="Arial"/>
              <a:buChar char="•"/>
            </a:pPr>
            <a:r>
              <a:rPr lang="en-US" sz="1400" b="1" dirty="0" smtClean="0">
                <a:solidFill>
                  <a:prstClr val="black"/>
                </a:solidFill>
                <a:latin typeface="Calibri"/>
                <a:cs typeface="Calibri"/>
              </a:rPr>
              <a:t>WRTP</a:t>
            </a:r>
            <a:r>
              <a:rPr lang="en-US" sz="1400" dirty="0" smtClean="0">
                <a:solidFill>
                  <a:prstClr val="black"/>
                </a:solidFill>
                <a:latin typeface="Calibri"/>
                <a:cs typeface="Calibri"/>
              </a:rPr>
              <a:t> works with the Milwaukee Public Schools to develop career pathways for youth that are aligned with WRTP’s intermediary work. A major area of focus is getting youth into apprenticeship programs. Programs include career pathways development at a local high school, after-school programs that emphasize job-readiness training, and an out-of-school program.</a:t>
            </a:r>
            <a:endParaRPr lang="en-US" sz="1400" dirty="0">
              <a:solidFill>
                <a:prstClr val="black"/>
              </a:solidFill>
              <a:latin typeface="Calibri"/>
              <a:cs typeface="Calibri"/>
            </a:endParaRPr>
          </a:p>
          <a:p>
            <a:endParaRPr lang="en-US" sz="1400" dirty="0" smtClean="0">
              <a:solidFill>
                <a:prstClr val="black"/>
              </a:solidFill>
              <a:latin typeface="Calibri"/>
              <a:cs typeface="Calibri"/>
            </a:endParaRPr>
          </a:p>
          <a:p>
            <a:pPr marL="285750" indent="-285750">
              <a:buFont typeface="Arial"/>
              <a:buChar char="•"/>
            </a:pPr>
            <a:r>
              <a:rPr lang="en-US" sz="1400" dirty="0" smtClean="0">
                <a:solidFill>
                  <a:prstClr val="black"/>
                </a:solidFill>
                <a:latin typeface="Calibri"/>
                <a:cs typeface="Calibri"/>
              </a:rPr>
              <a:t>Working with </a:t>
            </a:r>
            <a:r>
              <a:rPr lang="en-US" sz="1400" b="1" dirty="0" smtClean="0">
                <a:solidFill>
                  <a:prstClr val="black"/>
                </a:solidFill>
                <a:latin typeface="Calibri"/>
                <a:cs typeface="Calibri"/>
              </a:rPr>
              <a:t>Bradley Technical High School </a:t>
            </a:r>
            <a:r>
              <a:rPr lang="en-US" sz="1400" dirty="0" smtClean="0">
                <a:solidFill>
                  <a:prstClr val="black"/>
                </a:solidFill>
                <a:latin typeface="Calibri"/>
                <a:cs typeface="Calibri"/>
              </a:rPr>
              <a:t>(total enrollment of 1,063) and area employers to develop pathways that incorporate WBL opportunities in construction and architecture, manufacturing and engineering, and communications</a:t>
            </a:r>
          </a:p>
          <a:p>
            <a:pPr marL="742950" lvl="1" indent="-285750">
              <a:buFont typeface="Arial"/>
              <a:buChar char="•"/>
            </a:pPr>
            <a:r>
              <a:rPr lang="en-US" sz="1400" dirty="0" smtClean="0">
                <a:solidFill>
                  <a:prstClr val="black"/>
                </a:solidFill>
                <a:latin typeface="Calibri"/>
                <a:cs typeface="Calibri"/>
              </a:rPr>
              <a:t>Cross-</a:t>
            </a:r>
            <a:r>
              <a:rPr lang="en-US" sz="1400" dirty="0" err="1" smtClean="0">
                <a:solidFill>
                  <a:prstClr val="black"/>
                </a:solidFill>
                <a:latin typeface="Calibri"/>
                <a:cs typeface="Calibri"/>
              </a:rPr>
              <a:t>sectoral</a:t>
            </a:r>
            <a:r>
              <a:rPr lang="en-US" sz="1400" dirty="0" smtClean="0">
                <a:solidFill>
                  <a:prstClr val="black"/>
                </a:solidFill>
                <a:latin typeface="Calibri"/>
                <a:cs typeface="Calibri"/>
              </a:rPr>
              <a:t> advisory board meets monthly and has provided input on curriculum and development of WBL opportunities</a:t>
            </a:r>
          </a:p>
          <a:p>
            <a:pPr lvl="1"/>
            <a:endParaRPr lang="en-US" sz="1400" dirty="0">
              <a:solidFill>
                <a:prstClr val="black"/>
              </a:solidFill>
              <a:latin typeface="Calibri"/>
              <a:cs typeface="Calibri"/>
            </a:endParaRPr>
          </a:p>
          <a:p>
            <a:pPr marL="285750" indent="-285750">
              <a:buFont typeface="Arial"/>
              <a:buChar char="•"/>
            </a:pPr>
            <a:r>
              <a:rPr lang="en-US" sz="1400" b="1" dirty="0" smtClean="0">
                <a:solidFill>
                  <a:prstClr val="black"/>
                </a:solidFill>
                <a:latin typeface="Calibri"/>
                <a:cs typeface="Calibri"/>
              </a:rPr>
              <a:t>WRTP</a:t>
            </a:r>
            <a:r>
              <a:rPr lang="en-US" sz="1400" dirty="0" smtClean="0">
                <a:solidFill>
                  <a:prstClr val="black"/>
                </a:solidFill>
                <a:latin typeface="Calibri"/>
                <a:cs typeface="Calibri"/>
              </a:rPr>
              <a:t> works with a consortium of 45 school districts in the Milwaukee area and is putting together a catalog of WBL services that they can offer to small districts that lack the capacity to develop in-house WBL programs</a:t>
            </a:r>
          </a:p>
          <a:p>
            <a:endParaRPr lang="en-US" sz="1400" dirty="0">
              <a:solidFill>
                <a:prstClr val="black"/>
              </a:solidFill>
              <a:latin typeface="Calibri"/>
              <a:cs typeface="Calibri"/>
            </a:endParaRPr>
          </a:p>
          <a:p>
            <a:pPr marL="285750" indent="-285750">
              <a:buFont typeface="Arial"/>
              <a:buChar char="•"/>
            </a:pPr>
            <a:r>
              <a:rPr lang="en-US" sz="1400" b="1" dirty="0" smtClean="0">
                <a:solidFill>
                  <a:prstClr val="black"/>
                </a:solidFill>
                <a:latin typeface="Calibri"/>
                <a:cs typeface="Calibri"/>
              </a:rPr>
              <a:t>WRTP</a:t>
            </a:r>
            <a:r>
              <a:rPr lang="en-US" sz="1400" dirty="0" smtClean="0">
                <a:solidFill>
                  <a:prstClr val="black"/>
                </a:solidFill>
                <a:latin typeface="Calibri"/>
                <a:cs typeface="Calibri"/>
              </a:rPr>
              <a:t> has an annual budget of approximately $3 million with a mix of public and private funding.</a:t>
            </a:r>
            <a:endParaRPr lang="en-US" sz="1400" dirty="0">
              <a:solidFill>
                <a:prstClr val="black"/>
              </a:solidFill>
              <a:latin typeface="Calibri"/>
              <a:cs typeface="Calibri"/>
            </a:endParaRPr>
          </a:p>
        </p:txBody>
      </p:sp>
      <p:sp>
        <p:nvSpPr>
          <p:cNvPr id="5" name="TextBox 4"/>
          <p:cNvSpPr txBox="1"/>
          <p:nvPr/>
        </p:nvSpPr>
        <p:spPr>
          <a:xfrm>
            <a:off x="288624" y="6356350"/>
            <a:ext cx="7533113" cy="523220"/>
          </a:xfrm>
          <a:prstGeom prst="rect">
            <a:avLst/>
          </a:prstGeom>
          <a:noFill/>
        </p:spPr>
        <p:txBody>
          <a:bodyPr wrap="square" rtlCol="0">
            <a:spAutoFit/>
          </a:bodyPr>
          <a:lstStyle/>
          <a:p>
            <a:endParaRPr lang="en-US" sz="1000" dirty="0">
              <a:solidFill>
                <a:prstClr val="black"/>
              </a:solidFill>
              <a:latin typeface="Arial"/>
              <a:cs typeface="Arial"/>
            </a:endParaRPr>
          </a:p>
          <a:p>
            <a:endParaRPr lang="en-US" dirty="0">
              <a:solidFill>
                <a:prstClr val="black"/>
              </a:solidFill>
              <a:latin typeface="Calibri"/>
            </a:endParaRPr>
          </a:p>
        </p:txBody>
      </p:sp>
    </p:spTree>
    <p:extLst>
      <p:ext uri="{BB962C8B-B14F-4D97-AF65-F5344CB8AC3E}">
        <p14:creationId xmlns:p14="http://schemas.microsoft.com/office/powerpoint/2010/main" val="740962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2" name="Title 1"/>
          <p:cNvSpPr>
            <a:spLocks noGrp="1"/>
          </p:cNvSpPr>
          <p:nvPr>
            <p:ph type="title"/>
          </p:nvPr>
        </p:nvSpPr>
        <p:spPr>
          <a:xfrm>
            <a:off x="332317" y="150354"/>
            <a:ext cx="6768895" cy="1095260"/>
          </a:xfrm>
        </p:spPr>
        <p:txBody>
          <a:bodyPr>
            <a:noAutofit/>
          </a:bodyPr>
          <a:lstStyle/>
          <a:p>
            <a:r>
              <a:rPr lang="en-US" dirty="0" smtClean="0"/>
              <a:t>WRTP: Key Staff </a:t>
            </a:r>
            <a:br>
              <a:rPr lang="en-US" dirty="0" smtClean="0"/>
            </a:br>
            <a:r>
              <a:rPr lang="en-US" dirty="0" smtClean="0"/>
              <a:t>Roles for Youth Program</a:t>
            </a:r>
            <a:endParaRPr lang="en-US" dirty="0"/>
          </a:p>
        </p:txBody>
      </p:sp>
      <p:graphicFrame>
        <p:nvGraphicFramePr>
          <p:cNvPr id="6" name="Diagram 5"/>
          <p:cNvGraphicFramePr/>
          <p:nvPr>
            <p:extLst>
              <p:ext uri="{D42A27DB-BD31-4B8C-83A1-F6EECF244321}">
                <p14:modId xmlns:p14="http://schemas.microsoft.com/office/powerpoint/2010/main" val="3967134346"/>
              </p:ext>
            </p:extLst>
          </p:nvPr>
        </p:nvGraphicFramePr>
        <p:xfrm>
          <a:off x="976880" y="1665105"/>
          <a:ext cx="7017564" cy="4146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49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r>
              <a:rPr lang="en-US" b="1" dirty="0" smtClean="0"/>
              <a:t>4</a:t>
            </a:r>
            <a:r>
              <a:rPr lang="en-US" b="1" dirty="0"/>
              <a:t/>
            </a:r>
            <a:br>
              <a:rPr lang="en-US" b="1" dirty="0"/>
            </a:br>
            <a:r>
              <a:rPr lang="en-US" dirty="0" smtClean="0"/>
              <a:t>step-up achieve (Minneapolis, </a:t>
            </a:r>
            <a:r>
              <a:rPr lang="en-US" dirty="0" err="1" smtClean="0"/>
              <a:t>mn</a:t>
            </a:r>
            <a:r>
              <a:rPr lang="en-US" dirty="0" smtClean="0"/>
              <a:t>)</a:t>
            </a:r>
            <a:r>
              <a:rPr lang="en-US" dirty="0">
                <a:solidFill>
                  <a:schemeClr val="bg1">
                    <a:lumMod val="10000"/>
                  </a:schemeClr>
                </a:solidFill>
              </a:rPr>
              <a:t/>
            </a:r>
            <a:br>
              <a:rPr lang="en-US" dirty="0">
                <a:solidFill>
                  <a:schemeClr val="bg1">
                    <a:lumMod val="10000"/>
                  </a:schemeClr>
                </a:solidFill>
              </a:rPr>
            </a:br>
            <a:endParaRPr lang="en-US" dirty="0"/>
          </a:p>
        </p:txBody>
      </p:sp>
      <p:sp>
        <p:nvSpPr>
          <p:cNvPr id="3" name="Text Placeholder 2"/>
          <p:cNvSpPr>
            <a:spLocks noGrp="1"/>
          </p:cNvSpPr>
          <p:nvPr>
            <p:ph type="body" idx="1"/>
          </p:nvPr>
        </p:nvSpPr>
        <p:spPr/>
        <p:txBody>
          <a:bodyPr/>
          <a:lstStyle/>
          <a:p>
            <a:r>
              <a:rPr lang="en-US" dirty="0" smtClean="0">
                <a:latin typeface="Calibri"/>
                <a:cs typeface="Calibri"/>
              </a:rPr>
              <a:t>WORK-BASED LEARNING INTERMEDIARIES</a:t>
            </a: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18</a:t>
            </a:fld>
            <a:endParaRPr lang="en-US"/>
          </a:p>
        </p:txBody>
      </p:sp>
    </p:spTree>
    <p:extLst>
      <p:ext uri="{BB962C8B-B14F-4D97-AF65-F5344CB8AC3E}">
        <p14:creationId xmlns:p14="http://schemas.microsoft.com/office/powerpoint/2010/main" val="67261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85" y="344922"/>
            <a:ext cx="6136887" cy="547631"/>
          </a:xfrm>
        </p:spPr>
        <p:txBody>
          <a:bodyPr>
            <a:normAutofit/>
          </a:bodyPr>
          <a:lstStyle/>
          <a:p>
            <a:r>
              <a:rPr lang="en-US" sz="2800" b="0" dirty="0" smtClean="0">
                <a:latin typeface="Calibri"/>
                <a:cs typeface="Calibri"/>
              </a:rPr>
              <a:t>STEP-UP Achieve:  Overview</a:t>
            </a:r>
            <a:endParaRPr lang="en-US" sz="2800" b="0" dirty="0">
              <a:latin typeface="Calibri"/>
              <a:cs typeface="Calibri"/>
            </a:endParaRPr>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
        <p:nvSpPr>
          <p:cNvPr id="4" name="TextBox 3"/>
          <p:cNvSpPr txBox="1"/>
          <p:nvPr/>
        </p:nvSpPr>
        <p:spPr>
          <a:xfrm>
            <a:off x="353752" y="1835317"/>
            <a:ext cx="8514438" cy="4185761"/>
          </a:xfrm>
          <a:prstGeom prst="rect">
            <a:avLst/>
          </a:prstGeom>
          <a:noFill/>
        </p:spPr>
        <p:txBody>
          <a:bodyPr wrap="square" rtlCol="0">
            <a:spAutoFit/>
          </a:bodyPr>
          <a:lstStyle/>
          <a:p>
            <a:pPr marL="285750" lvl="1" indent="-285750">
              <a:buFont typeface="Arial"/>
              <a:buChar char="•"/>
            </a:pPr>
            <a:r>
              <a:rPr lang="en-US" sz="1400" b="1" dirty="0" smtClean="0">
                <a:solidFill>
                  <a:prstClr val="black"/>
                </a:solidFill>
                <a:latin typeface="Calibri"/>
                <a:cs typeface="Calibri"/>
              </a:rPr>
              <a:t>STEP-UP Achieve </a:t>
            </a:r>
            <a:r>
              <a:rPr lang="en-US" sz="1400" dirty="0" smtClean="0">
                <a:solidFill>
                  <a:prstClr val="black"/>
                </a:solidFill>
                <a:latin typeface="Calibri"/>
                <a:cs typeface="Calibri"/>
              </a:rPr>
              <a:t>is a summer jobs program that works in partnership with </a:t>
            </a:r>
            <a:r>
              <a:rPr lang="en-US" sz="1400" b="1" dirty="0" err="1" smtClean="0">
                <a:latin typeface="Calibri"/>
                <a:cs typeface="Calibri"/>
              </a:rPr>
              <a:t>AchieveMpls</a:t>
            </a:r>
            <a:r>
              <a:rPr lang="en-US" sz="1400" dirty="0" smtClean="0">
                <a:latin typeface="Calibri"/>
                <a:cs typeface="Calibri"/>
              </a:rPr>
              <a:t> and the </a:t>
            </a:r>
            <a:r>
              <a:rPr lang="en-US" sz="1400" b="1" dirty="0" smtClean="0">
                <a:latin typeface="Calibri"/>
                <a:cs typeface="Calibri"/>
              </a:rPr>
              <a:t>Minneapolis </a:t>
            </a:r>
            <a:r>
              <a:rPr lang="en-US" sz="1400" b="1" dirty="0" err="1" smtClean="0">
                <a:latin typeface="Calibri"/>
                <a:cs typeface="Calibri"/>
              </a:rPr>
              <a:t>WorkForce</a:t>
            </a:r>
            <a:r>
              <a:rPr lang="en-US" sz="1400" b="1" dirty="0" smtClean="0">
                <a:latin typeface="Calibri"/>
                <a:cs typeface="Calibri"/>
              </a:rPr>
              <a:t> Centers </a:t>
            </a:r>
            <a:r>
              <a:rPr lang="en-US" sz="1400" dirty="0" smtClean="0">
                <a:latin typeface="Calibri"/>
                <a:cs typeface="Calibri"/>
              </a:rPr>
              <a:t>to place</a:t>
            </a:r>
            <a:r>
              <a:rPr lang="en-US" sz="1400" dirty="0" smtClean="0">
                <a:solidFill>
                  <a:prstClr val="black"/>
                </a:solidFill>
                <a:latin typeface="Calibri"/>
                <a:cs typeface="Calibri"/>
              </a:rPr>
              <a:t> youth (ages 16-21) in paid internships. Participants have opportunities to explore career interests, develop professional connections, receive work readiness training certified by the Minneapolis Chamber of Commerce, and receive on-the-job training.</a:t>
            </a:r>
          </a:p>
          <a:p>
            <a:endParaRPr lang="en-US" sz="1400" dirty="0">
              <a:solidFill>
                <a:prstClr val="black"/>
              </a:solidFill>
              <a:latin typeface="Calibri"/>
              <a:cs typeface="Calibri"/>
            </a:endParaRPr>
          </a:p>
          <a:p>
            <a:pPr marL="285750" indent="-285750">
              <a:buFont typeface="Arial"/>
              <a:buChar char="•"/>
            </a:pPr>
            <a:r>
              <a:rPr lang="en-US" sz="1400" dirty="0" smtClean="0">
                <a:solidFill>
                  <a:prstClr val="black"/>
                </a:solidFill>
                <a:latin typeface="Calibri"/>
                <a:cs typeface="Calibri"/>
              </a:rPr>
              <a:t>The program places 800 youth in internships with 150 area employers annually. Each year, program participants earn a total of over $1 million in wages. </a:t>
            </a:r>
          </a:p>
          <a:p>
            <a:endParaRPr lang="en-US" sz="1400" dirty="0">
              <a:solidFill>
                <a:prstClr val="black"/>
              </a:solidFill>
              <a:latin typeface="Calibri"/>
              <a:cs typeface="Calibri"/>
            </a:endParaRPr>
          </a:p>
          <a:p>
            <a:pPr marL="285750" indent="-285750">
              <a:buFont typeface="Arial"/>
              <a:buChar char="•"/>
            </a:pPr>
            <a:r>
              <a:rPr lang="en-US" sz="1400" dirty="0" smtClean="0">
                <a:solidFill>
                  <a:prstClr val="black"/>
                </a:solidFill>
                <a:latin typeface="Calibri"/>
                <a:cs typeface="Calibri"/>
              </a:rPr>
              <a:t>The program includes 5 career pipelines: financial services, healthcare careers, legal careers, outdoor/recreation/environmental, and STEM careers. The pipelines provide </a:t>
            </a:r>
            <a:r>
              <a:rPr lang="en-US" sz="1400" dirty="0" smtClean="0">
                <a:latin typeface="Calibri"/>
                <a:cs typeface="Calibri"/>
              </a:rPr>
              <a:t>year</a:t>
            </a:r>
            <a:r>
              <a:rPr lang="en-US" sz="1400" dirty="0">
                <a:latin typeface="Calibri"/>
                <a:cs typeface="Calibri"/>
              </a:rPr>
              <a:t>-round career development opportunities through targeted trainings, career exposure events, and industry-recognized certification programs.</a:t>
            </a:r>
            <a:endParaRPr lang="en-US" sz="1400" dirty="0" smtClean="0">
              <a:solidFill>
                <a:prstClr val="black"/>
              </a:solidFill>
              <a:latin typeface="Calibri"/>
              <a:cs typeface="Calibri"/>
            </a:endParaRPr>
          </a:p>
          <a:p>
            <a:pPr marL="285750" indent="-285750">
              <a:buFont typeface="Arial"/>
              <a:buChar char="•"/>
            </a:pPr>
            <a:endParaRPr lang="en-US" sz="1400" dirty="0">
              <a:solidFill>
                <a:prstClr val="black"/>
              </a:solidFill>
              <a:latin typeface="Calibri"/>
              <a:cs typeface="Calibri"/>
            </a:endParaRPr>
          </a:p>
          <a:p>
            <a:pPr marL="285750" indent="-285750">
              <a:buFont typeface="Arial"/>
              <a:buChar char="•"/>
            </a:pPr>
            <a:r>
              <a:rPr lang="en-US" sz="1400" dirty="0" smtClean="0">
                <a:solidFill>
                  <a:prstClr val="black"/>
                </a:solidFill>
                <a:latin typeface="Calibri"/>
                <a:cs typeface="Calibri"/>
              </a:rPr>
              <a:t>In 2013, </a:t>
            </a:r>
            <a:r>
              <a:rPr lang="en-US" sz="1400" dirty="0">
                <a:latin typeface="Calibri"/>
                <a:cs typeface="Calibri"/>
              </a:rPr>
              <a:t>93% of program </a:t>
            </a:r>
            <a:r>
              <a:rPr lang="en-US" sz="1400" dirty="0" smtClean="0">
                <a:latin typeface="Calibri"/>
                <a:cs typeface="Calibri"/>
              </a:rPr>
              <a:t>participants were </a:t>
            </a:r>
            <a:r>
              <a:rPr lang="en-US" sz="1400" dirty="0">
                <a:latin typeface="Calibri"/>
                <a:cs typeface="Calibri"/>
              </a:rPr>
              <a:t>youth of color, 20% </a:t>
            </a:r>
            <a:r>
              <a:rPr lang="en-US" sz="1400" dirty="0" smtClean="0">
                <a:latin typeface="Calibri"/>
                <a:cs typeface="Calibri"/>
              </a:rPr>
              <a:t>were born </a:t>
            </a:r>
            <a:r>
              <a:rPr lang="en-US" sz="1400" dirty="0">
                <a:latin typeface="Calibri"/>
                <a:cs typeface="Calibri"/>
              </a:rPr>
              <a:t>outside of the United States, and 15% </a:t>
            </a:r>
            <a:r>
              <a:rPr lang="en-US" sz="1400" dirty="0" smtClean="0">
                <a:latin typeface="Calibri"/>
                <a:cs typeface="Calibri"/>
              </a:rPr>
              <a:t>were youth </a:t>
            </a:r>
            <a:r>
              <a:rPr lang="en-US" sz="1400" dirty="0">
                <a:latin typeface="Calibri"/>
                <a:cs typeface="Calibri"/>
              </a:rPr>
              <a:t>with </a:t>
            </a:r>
            <a:r>
              <a:rPr lang="en-US" sz="1400" dirty="0" smtClean="0">
                <a:latin typeface="Calibri"/>
                <a:cs typeface="Calibri"/>
              </a:rPr>
              <a:t>disabilities.</a:t>
            </a:r>
          </a:p>
          <a:p>
            <a:pPr marL="285750" indent="-285750">
              <a:buFont typeface="Arial"/>
              <a:buChar char="•"/>
            </a:pPr>
            <a:endParaRPr lang="en-US" sz="1400" dirty="0">
              <a:solidFill>
                <a:prstClr val="black"/>
              </a:solidFill>
              <a:latin typeface="Calibri"/>
              <a:cs typeface="Calibri"/>
            </a:endParaRPr>
          </a:p>
          <a:p>
            <a:pPr marL="285750" indent="-285750">
              <a:buFont typeface="Arial"/>
              <a:buChar char="•"/>
            </a:pPr>
            <a:endParaRPr lang="en-US" sz="1400" dirty="0" smtClean="0">
              <a:solidFill>
                <a:prstClr val="black"/>
              </a:solidFill>
              <a:latin typeface="Calibri"/>
              <a:cs typeface="Calibri"/>
            </a:endParaRPr>
          </a:p>
          <a:p>
            <a:pPr marL="285750" indent="-285750">
              <a:buFont typeface="Arial"/>
              <a:buChar char="•"/>
            </a:pPr>
            <a:endParaRPr lang="en-US" sz="1400" dirty="0">
              <a:solidFill>
                <a:prstClr val="black"/>
              </a:solidFill>
              <a:latin typeface="Calibri"/>
              <a:cs typeface="Calibri"/>
            </a:endParaRPr>
          </a:p>
          <a:p>
            <a:pPr marL="285750" indent="-285750">
              <a:buFont typeface="Arial"/>
              <a:buChar char="•"/>
            </a:pPr>
            <a:endParaRPr lang="en-US" sz="1400" dirty="0" smtClean="0">
              <a:solidFill>
                <a:prstClr val="black"/>
              </a:solidFill>
              <a:latin typeface="Calibri"/>
              <a:cs typeface="Calibri"/>
            </a:endParaRPr>
          </a:p>
        </p:txBody>
      </p:sp>
      <p:sp>
        <p:nvSpPr>
          <p:cNvPr id="5" name="TextBox 4"/>
          <p:cNvSpPr txBox="1"/>
          <p:nvPr/>
        </p:nvSpPr>
        <p:spPr>
          <a:xfrm>
            <a:off x="415624" y="5796600"/>
            <a:ext cx="7533113" cy="400110"/>
          </a:xfrm>
          <a:prstGeom prst="rect">
            <a:avLst/>
          </a:prstGeom>
          <a:noFill/>
        </p:spPr>
        <p:txBody>
          <a:bodyPr wrap="square" rtlCol="0">
            <a:spAutoFit/>
          </a:bodyPr>
          <a:lstStyle/>
          <a:p>
            <a:r>
              <a:rPr lang="en-US" sz="1000" dirty="0" smtClean="0">
                <a:solidFill>
                  <a:prstClr val="black"/>
                </a:solidFill>
                <a:latin typeface="Calibri"/>
                <a:cs typeface="Calibri"/>
              </a:rPr>
              <a:t>Sources</a:t>
            </a:r>
            <a:r>
              <a:rPr lang="en-US" sz="1000" dirty="0">
                <a:solidFill>
                  <a:prstClr val="black"/>
                </a:solidFill>
                <a:latin typeface="Calibri"/>
                <a:cs typeface="Calibri"/>
              </a:rPr>
              <a:t>: </a:t>
            </a:r>
            <a:r>
              <a:rPr lang="en-US" sz="1000" dirty="0">
                <a:solidFill>
                  <a:prstClr val="black"/>
                </a:solidFill>
                <a:latin typeface="Calibri"/>
                <a:cs typeface="Calibri"/>
                <a:hlinkClick r:id="rId2"/>
              </a:rPr>
              <a:t>http://www.achievempls.org/</a:t>
            </a:r>
            <a:r>
              <a:rPr lang="en-US" sz="1000" dirty="0" smtClean="0">
                <a:solidFill>
                  <a:prstClr val="black"/>
                </a:solidFill>
                <a:latin typeface="Calibri"/>
                <a:cs typeface="Calibri"/>
                <a:hlinkClick r:id="rId2"/>
              </a:rPr>
              <a:t>stepupachieve</a:t>
            </a:r>
            <a:r>
              <a:rPr lang="en-US" sz="1000" dirty="0">
                <a:solidFill>
                  <a:prstClr val="black"/>
                </a:solidFill>
                <a:latin typeface="Calibri"/>
                <a:cs typeface="Calibri"/>
              </a:rPr>
              <a:t>; http://</a:t>
            </a:r>
            <a:r>
              <a:rPr lang="en-US" sz="1000" dirty="0" err="1">
                <a:solidFill>
                  <a:prstClr val="black"/>
                </a:solidFill>
                <a:latin typeface="Calibri"/>
                <a:cs typeface="Calibri"/>
              </a:rPr>
              <a:t>www.insightnews.com</a:t>
            </a:r>
            <a:r>
              <a:rPr lang="en-US" sz="1000" dirty="0">
                <a:solidFill>
                  <a:prstClr val="black"/>
                </a:solidFill>
                <a:latin typeface="Calibri"/>
                <a:cs typeface="Calibri"/>
              </a:rPr>
              <a:t>/news/11181-minneapolis-step-up-youth-employment-program-celebrates-10-years-and-18000-internships</a:t>
            </a:r>
          </a:p>
        </p:txBody>
      </p:sp>
    </p:spTree>
    <p:extLst>
      <p:ext uri="{BB962C8B-B14F-4D97-AF65-F5344CB8AC3E}">
        <p14:creationId xmlns:p14="http://schemas.microsoft.com/office/powerpoint/2010/main" val="2089433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20886" y="266664"/>
            <a:ext cx="6358541" cy="7035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2800" dirty="0" smtClean="0">
                <a:solidFill>
                  <a:prstClr val="white"/>
                </a:solidFill>
                <a:latin typeface="+mj-lt"/>
              </a:rPr>
              <a:t>    </a:t>
            </a:r>
            <a:r>
              <a:rPr lang="en-US" sz="2800" b="0" dirty="0" smtClean="0">
                <a:solidFill>
                  <a:prstClr val="white"/>
                </a:solidFill>
                <a:latin typeface="+mj-lt"/>
              </a:rPr>
              <a:t>WHO MAKES IT HAPPEN?</a:t>
            </a:r>
          </a:p>
          <a:p>
            <a:r>
              <a:rPr lang="en-US" sz="2800" b="0" dirty="0" smtClean="0">
                <a:solidFill>
                  <a:prstClr val="white"/>
                </a:solidFill>
                <a:latin typeface="+mj-lt"/>
              </a:rPr>
              <a:t>    A REGIONAL PATHWAYS ECOSYSTEM</a:t>
            </a:r>
            <a:endParaRPr lang="en-US" sz="2800" b="0" dirty="0">
              <a:solidFill>
                <a:prstClr val="white"/>
              </a:solidFill>
              <a:latin typeface="+mj-lt"/>
            </a:endParaRPr>
          </a:p>
        </p:txBody>
      </p:sp>
      <p:sp>
        <p:nvSpPr>
          <p:cNvPr id="2" name="Slide Number Placeholder 1"/>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graphicFrame>
        <p:nvGraphicFramePr>
          <p:cNvPr id="3" name="Diagram 2"/>
          <p:cNvGraphicFramePr/>
          <p:nvPr>
            <p:extLst>
              <p:ext uri="{D42A27DB-BD31-4B8C-83A1-F6EECF244321}">
                <p14:modId xmlns:p14="http://schemas.microsoft.com/office/powerpoint/2010/main" val="2336973330"/>
              </p:ext>
            </p:extLst>
          </p:nvPr>
        </p:nvGraphicFramePr>
        <p:xfrm>
          <a:off x="734087" y="1367734"/>
          <a:ext cx="7681812" cy="476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nut 5"/>
          <p:cNvSpPr/>
          <p:nvPr/>
        </p:nvSpPr>
        <p:spPr>
          <a:xfrm>
            <a:off x="3642849" y="2929511"/>
            <a:ext cx="1866478" cy="1879906"/>
          </a:xfrm>
          <a:prstGeom prst="donut">
            <a:avLst>
              <a:gd name="adj" fmla="val 2763"/>
            </a:avLst>
          </a:prstGeom>
          <a:solidFill>
            <a:srgbClr val="72314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cxnSp>
        <p:nvCxnSpPr>
          <p:cNvPr id="12" name="Straight Arrow Connector 11"/>
          <p:cNvCxnSpPr/>
          <p:nvPr/>
        </p:nvCxnSpPr>
        <p:spPr>
          <a:xfrm flipV="1">
            <a:off x="1986046" y="4368398"/>
            <a:ext cx="1570646" cy="312124"/>
          </a:xfrm>
          <a:prstGeom prst="straightConnector1">
            <a:avLst/>
          </a:prstGeom>
          <a:ln>
            <a:solidFill>
              <a:srgbClr val="723147"/>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56178" y="4501401"/>
            <a:ext cx="1590868" cy="646331"/>
          </a:xfrm>
          <a:prstGeom prst="rect">
            <a:avLst/>
          </a:prstGeom>
          <a:solidFill>
            <a:srgbClr val="723147"/>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a:solidFill>
                  <a:schemeClr val="bg1"/>
                </a:solidFill>
                <a:latin typeface="Calibri"/>
              </a:rPr>
              <a:t>WBL</a:t>
            </a:r>
            <a:r>
              <a:rPr lang="en-US" dirty="0">
                <a:solidFill>
                  <a:schemeClr val="bg1"/>
                </a:solidFill>
                <a:latin typeface="Calibri"/>
              </a:rPr>
              <a:t> </a:t>
            </a:r>
            <a:r>
              <a:rPr lang="en-US" b="1" dirty="0">
                <a:solidFill>
                  <a:schemeClr val="bg1"/>
                </a:solidFill>
                <a:latin typeface="Calibri"/>
              </a:rPr>
              <a:t>Intermediaries</a:t>
            </a:r>
          </a:p>
        </p:txBody>
      </p:sp>
    </p:spTree>
    <p:extLst>
      <p:ext uri="{BB962C8B-B14F-4D97-AF65-F5344CB8AC3E}">
        <p14:creationId xmlns:p14="http://schemas.microsoft.com/office/powerpoint/2010/main" val="1422077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
        <p:nvSpPr>
          <p:cNvPr id="2" name="Title 1"/>
          <p:cNvSpPr>
            <a:spLocks noGrp="1"/>
          </p:cNvSpPr>
          <p:nvPr>
            <p:ph type="title"/>
          </p:nvPr>
        </p:nvSpPr>
        <p:spPr>
          <a:xfrm>
            <a:off x="14818" y="309367"/>
            <a:ext cx="6768895" cy="569889"/>
          </a:xfrm>
        </p:spPr>
        <p:txBody>
          <a:bodyPr>
            <a:normAutofit/>
          </a:bodyPr>
          <a:lstStyle/>
          <a:p>
            <a:r>
              <a:rPr lang="en-US" dirty="0" smtClean="0"/>
              <a:t>    STEP</a:t>
            </a:r>
            <a:r>
              <a:rPr lang="en-US" dirty="0"/>
              <a:t>-UP </a:t>
            </a:r>
            <a:r>
              <a:rPr lang="en-US" dirty="0" smtClean="0"/>
              <a:t>Achieve: Key Staff Roles</a:t>
            </a:r>
            <a:endParaRPr lang="en-US" dirty="0"/>
          </a:p>
        </p:txBody>
      </p:sp>
      <p:graphicFrame>
        <p:nvGraphicFramePr>
          <p:cNvPr id="6" name="Diagram 5"/>
          <p:cNvGraphicFramePr/>
          <p:nvPr>
            <p:extLst>
              <p:ext uri="{D42A27DB-BD31-4B8C-83A1-F6EECF244321}">
                <p14:modId xmlns:p14="http://schemas.microsoft.com/office/powerpoint/2010/main" val="2566279689"/>
              </p:ext>
            </p:extLst>
          </p:nvPr>
        </p:nvGraphicFramePr>
        <p:xfrm>
          <a:off x="832750" y="1766659"/>
          <a:ext cx="7528082" cy="407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19175" y="5860209"/>
            <a:ext cx="7667625" cy="246221"/>
          </a:xfrm>
          <a:prstGeom prst="rect">
            <a:avLst/>
          </a:prstGeom>
          <a:noFill/>
        </p:spPr>
        <p:txBody>
          <a:bodyPr wrap="square" rtlCol="0">
            <a:spAutoFit/>
          </a:bodyPr>
          <a:lstStyle/>
          <a:p>
            <a:r>
              <a:rPr lang="en-US" sz="1000" dirty="0" smtClean="0">
                <a:latin typeface="Calibri"/>
                <a:cs typeface="Calibri"/>
              </a:rPr>
              <a:t>Source: http://</a:t>
            </a:r>
            <a:r>
              <a:rPr lang="en-US" sz="1000" dirty="0" err="1" smtClean="0">
                <a:latin typeface="Calibri"/>
                <a:cs typeface="Calibri"/>
              </a:rPr>
              <a:t>www.achievempls.org</a:t>
            </a:r>
            <a:r>
              <a:rPr lang="en-US" sz="1000" dirty="0" smtClean="0">
                <a:latin typeface="Calibri"/>
                <a:cs typeface="Calibri"/>
              </a:rPr>
              <a:t>/step-achieve-summer-jobs/step-achieve-staff</a:t>
            </a:r>
            <a:endParaRPr lang="en-US" sz="1000" dirty="0">
              <a:latin typeface="Calibri"/>
              <a:cs typeface="Calibri"/>
            </a:endParaRPr>
          </a:p>
        </p:txBody>
      </p:sp>
    </p:spTree>
    <p:extLst>
      <p:ext uri="{BB962C8B-B14F-4D97-AF65-F5344CB8AC3E}">
        <p14:creationId xmlns:p14="http://schemas.microsoft.com/office/powerpoint/2010/main" val="1449078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latin typeface="Calibri"/>
                <a:cs typeface="Calibri"/>
              </a:rPr>
              <a:t>SUSTAINABLE FUNDING</a:t>
            </a: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21</a:t>
            </a:fld>
            <a:endParaRPr lang="en-US"/>
          </a:p>
        </p:txBody>
      </p:sp>
    </p:spTree>
    <p:extLst>
      <p:ext uri="{BB962C8B-B14F-4D97-AF65-F5344CB8AC3E}">
        <p14:creationId xmlns:p14="http://schemas.microsoft.com/office/powerpoint/2010/main" val="465573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17" y="163929"/>
            <a:ext cx="6144015" cy="978182"/>
          </a:xfrm>
        </p:spPr>
        <p:txBody>
          <a:bodyPr>
            <a:normAutofit/>
          </a:bodyPr>
          <a:lstStyle/>
          <a:p>
            <a:r>
              <a:rPr lang="en-US" sz="2800" b="0" dirty="0" smtClean="0">
                <a:latin typeface="Calibri"/>
                <a:cs typeface="Calibri"/>
              </a:rPr>
              <a:t>Developing a Sustainable </a:t>
            </a:r>
            <a:br>
              <a:rPr lang="en-US" sz="2800" b="0" dirty="0" smtClean="0">
                <a:latin typeface="Calibri"/>
                <a:cs typeface="Calibri"/>
              </a:rPr>
            </a:br>
            <a:r>
              <a:rPr lang="en-US" sz="2800" b="0" dirty="0" smtClean="0">
                <a:latin typeface="Calibri"/>
                <a:cs typeface="Calibri"/>
              </a:rPr>
              <a:t>Funding Model</a:t>
            </a:r>
            <a:endParaRPr lang="en-US" sz="2800" b="0" dirty="0">
              <a:latin typeface="Calibri"/>
              <a:cs typeface="Calibri"/>
            </a:endParaRPr>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
        <p:nvSpPr>
          <p:cNvPr id="4" name="TextBox 3"/>
          <p:cNvSpPr txBox="1"/>
          <p:nvPr/>
        </p:nvSpPr>
        <p:spPr>
          <a:xfrm>
            <a:off x="344854" y="1732100"/>
            <a:ext cx="8534400" cy="3108544"/>
          </a:xfrm>
          <a:prstGeom prst="rect">
            <a:avLst/>
          </a:prstGeom>
          <a:noFill/>
        </p:spPr>
        <p:txBody>
          <a:bodyPr wrap="square" rtlCol="0">
            <a:spAutoFit/>
          </a:bodyPr>
          <a:lstStyle/>
          <a:p>
            <a:pPr marL="285750" indent="-285750">
              <a:buFont typeface="Arial"/>
              <a:buChar char="•"/>
            </a:pPr>
            <a:r>
              <a:rPr lang="en-US" sz="1400" dirty="0" smtClean="0">
                <a:solidFill>
                  <a:prstClr val="black"/>
                </a:solidFill>
                <a:latin typeface="Calibri"/>
                <a:cs typeface="Calibri"/>
              </a:rPr>
              <a:t>Developing </a:t>
            </a:r>
            <a:r>
              <a:rPr lang="en-US" sz="1400" dirty="0">
                <a:solidFill>
                  <a:prstClr val="black"/>
                </a:solidFill>
                <a:latin typeface="Calibri"/>
                <a:cs typeface="Calibri"/>
              </a:rPr>
              <a:t>multiple funding sources, including both public and private investments, helps ensure the long-term viability of </a:t>
            </a:r>
            <a:r>
              <a:rPr lang="en-US" sz="1400" dirty="0" smtClean="0">
                <a:solidFill>
                  <a:prstClr val="black"/>
                </a:solidFill>
                <a:latin typeface="Calibri"/>
                <a:cs typeface="Calibri"/>
              </a:rPr>
              <a:t>an organization</a:t>
            </a:r>
            <a:endParaRPr lang="en-US" sz="1400" dirty="0">
              <a:solidFill>
                <a:prstClr val="black"/>
              </a:solidFill>
              <a:latin typeface="Calibri"/>
              <a:cs typeface="Calibri"/>
            </a:endParaRPr>
          </a:p>
          <a:p>
            <a:pPr marL="285750" indent="-285750">
              <a:buFont typeface="Arial"/>
              <a:buChar char="•"/>
            </a:pPr>
            <a:endParaRPr lang="en-US" sz="1400" dirty="0">
              <a:solidFill>
                <a:prstClr val="black"/>
              </a:solidFill>
              <a:latin typeface="Calibri"/>
              <a:cs typeface="Calibri"/>
            </a:endParaRPr>
          </a:p>
          <a:p>
            <a:pPr marL="285750" indent="-285750">
              <a:buFont typeface="Arial"/>
              <a:buChar char="•"/>
            </a:pPr>
            <a:r>
              <a:rPr lang="en-US" sz="1400" dirty="0">
                <a:solidFill>
                  <a:prstClr val="black"/>
                </a:solidFill>
                <a:latin typeface="Calibri"/>
                <a:cs typeface="Calibri"/>
              </a:rPr>
              <a:t>Develop strategic partnerships</a:t>
            </a:r>
          </a:p>
          <a:p>
            <a:pPr marL="742950" lvl="1" indent="-285750">
              <a:buFont typeface="Arial"/>
              <a:buChar char="•"/>
            </a:pPr>
            <a:r>
              <a:rPr lang="en-US" sz="1400" dirty="0">
                <a:solidFill>
                  <a:prstClr val="black"/>
                </a:solidFill>
                <a:latin typeface="Calibri"/>
                <a:cs typeface="Calibri"/>
              </a:rPr>
              <a:t>Resources and in-kind contributions, such as staff time, from partner organizations, can add capacity to a linking organization</a:t>
            </a:r>
          </a:p>
          <a:p>
            <a:pPr marL="285750" indent="-285750">
              <a:buFont typeface="Arial"/>
              <a:buChar char="•"/>
            </a:pPr>
            <a:endParaRPr lang="en-US" sz="1400" dirty="0">
              <a:solidFill>
                <a:prstClr val="black"/>
              </a:solidFill>
              <a:latin typeface="Calibri"/>
              <a:cs typeface="Calibri"/>
            </a:endParaRPr>
          </a:p>
          <a:p>
            <a:pPr marL="285750" indent="-285750">
              <a:buFont typeface="Arial"/>
              <a:buChar char="•"/>
            </a:pPr>
            <a:r>
              <a:rPr lang="en-US" sz="1400" dirty="0">
                <a:solidFill>
                  <a:prstClr val="black"/>
                </a:solidFill>
                <a:latin typeface="Calibri"/>
                <a:cs typeface="Calibri"/>
              </a:rPr>
              <a:t>Develop messaging that highlights the value of the </a:t>
            </a:r>
            <a:r>
              <a:rPr lang="en-US" sz="1400" dirty="0" smtClean="0">
                <a:solidFill>
                  <a:prstClr val="black"/>
                </a:solidFill>
                <a:latin typeface="Calibri"/>
                <a:cs typeface="Calibri"/>
              </a:rPr>
              <a:t>organization</a:t>
            </a:r>
            <a:endParaRPr lang="en-US" sz="1400" dirty="0">
              <a:solidFill>
                <a:prstClr val="black"/>
              </a:solidFill>
              <a:latin typeface="Calibri"/>
              <a:cs typeface="Calibri"/>
            </a:endParaRPr>
          </a:p>
          <a:p>
            <a:pPr marL="742950" lvl="1" indent="-285750">
              <a:buFont typeface="Arial"/>
              <a:buChar char="•"/>
            </a:pPr>
            <a:r>
              <a:rPr lang="en-US" sz="1400" dirty="0">
                <a:solidFill>
                  <a:prstClr val="black"/>
                </a:solidFill>
                <a:latin typeface="Calibri"/>
                <a:cs typeface="Calibri"/>
              </a:rPr>
              <a:t>Comprehensive data collection and outcomes measurement plans are key to crafting a compelling message about the value of the work</a:t>
            </a:r>
          </a:p>
          <a:p>
            <a:pPr marL="742950" lvl="1" indent="-285750">
              <a:buFont typeface="Arial"/>
              <a:buChar char="•"/>
            </a:pPr>
            <a:endParaRPr lang="en-US" sz="1400" dirty="0">
              <a:solidFill>
                <a:prstClr val="black"/>
              </a:solidFill>
              <a:latin typeface="Calibri"/>
              <a:cs typeface="Calibri"/>
            </a:endParaRPr>
          </a:p>
          <a:p>
            <a:pPr marL="285750" indent="-285750">
              <a:buFont typeface="Arial"/>
              <a:buChar char="•"/>
            </a:pPr>
            <a:r>
              <a:rPr lang="en-US" sz="1400" dirty="0">
                <a:solidFill>
                  <a:prstClr val="black"/>
                </a:solidFill>
                <a:latin typeface="Calibri"/>
                <a:cs typeface="Calibri"/>
              </a:rPr>
              <a:t>Offer fee-for service training and technical assistance to non-partner organizations</a:t>
            </a:r>
          </a:p>
          <a:p>
            <a:pPr marL="285750" indent="-285750">
              <a:buFont typeface="Arial"/>
              <a:buChar char="•"/>
            </a:pPr>
            <a:endParaRPr lang="en-US" sz="1400" dirty="0">
              <a:solidFill>
                <a:prstClr val="black"/>
              </a:solidFill>
              <a:latin typeface="Calibri"/>
              <a:cs typeface="Calibri"/>
            </a:endParaRPr>
          </a:p>
          <a:p>
            <a:pPr marL="285750" indent="-285750">
              <a:buFont typeface="Arial"/>
              <a:buChar char="•"/>
            </a:pPr>
            <a:r>
              <a:rPr lang="en-US" sz="1400" dirty="0">
                <a:solidFill>
                  <a:prstClr val="black"/>
                </a:solidFill>
                <a:latin typeface="Calibri"/>
                <a:cs typeface="Calibri"/>
              </a:rPr>
              <a:t>Make sure that funders understand the long-term strategy behind the work</a:t>
            </a:r>
          </a:p>
        </p:txBody>
      </p:sp>
      <p:sp>
        <p:nvSpPr>
          <p:cNvPr id="5" name="TextBox 4"/>
          <p:cNvSpPr txBox="1"/>
          <p:nvPr/>
        </p:nvSpPr>
        <p:spPr>
          <a:xfrm>
            <a:off x="344854" y="5353207"/>
            <a:ext cx="8009343" cy="1169551"/>
          </a:xfrm>
          <a:prstGeom prst="rect">
            <a:avLst/>
          </a:prstGeom>
          <a:noFill/>
        </p:spPr>
        <p:txBody>
          <a:bodyPr wrap="square" rtlCol="0">
            <a:spAutoFit/>
          </a:bodyPr>
          <a:lstStyle/>
          <a:p>
            <a:r>
              <a:rPr lang="en-US" sz="1000" dirty="0" smtClean="0">
                <a:latin typeface="Calibri"/>
                <a:cs typeface="Calibri"/>
              </a:rPr>
              <a:t>Sources: Needle-Moving Collective Impact Guide: Capacity and Structure, The </a:t>
            </a:r>
            <a:r>
              <a:rPr lang="en-US" sz="1000" dirty="0" err="1" smtClean="0">
                <a:latin typeface="Calibri"/>
                <a:cs typeface="Calibri"/>
              </a:rPr>
              <a:t>Bridgespan</a:t>
            </a:r>
            <a:r>
              <a:rPr lang="en-US" sz="1000" dirty="0" smtClean="0">
                <a:latin typeface="Calibri"/>
                <a:cs typeface="Calibri"/>
              </a:rPr>
              <a:t> Group. </a:t>
            </a:r>
            <a:r>
              <a:rPr lang="en-US" sz="1000" dirty="0" smtClean="0">
                <a:latin typeface="Calibri"/>
                <a:cs typeface="Calibri"/>
                <a:hlinkClick r:id="rId2"/>
              </a:rPr>
              <a:t>http://www.bridgespan.org/Publications-and-Tools/Revitalizing-Communities/Community-Collaboratives/Guide-Capacity-and-Structure.aspx</a:t>
            </a:r>
            <a:r>
              <a:rPr lang="en-US" sz="1000" dirty="0" smtClean="0">
                <a:latin typeface="Calibri"/>
                <a:cs typeface="Calibri"/>
              </a:rPr>
              <a:t>; Rising to the Challenge: The Strategies of Social Service Intermediaries, Lori </a:t>
            </a:r>
            <a:r>
              <a:rPr lang="en-US" sz="1000" dirty="0" err="1" smtClean="0">
                <a:latin typeface="Calibri"/>
                <a:cs typeface="Calibri"/>
              </a:rPr>
              <a:t>Delale</a:t>
            </a:r>
            <a:r>
              <a:rPr lang="en-US" sz="1000" dirty="0" smtClean="0">
                <a:latin typeface="Calibri"/>
                <a:cs typeface="Calibri"/>
              </a:rPr>
              <a:t>-O’Connor and Karen E. Walker, Public/Private Ventures and Child Trends. </a:t>
            </a:r>
            <a:r>
              <a:rPr lang="en-US" sz="1000" dirty="0" smtClean="0">
                <a:latin typeface="Calibri"/>
                <a:cs typeface="Calibri"/>
                <a:hlinkClick r:id="rId3"/>
              </a:rPr>
              <a:t>http://www.childtrends.org/wp-content/uploads/2012/02/Child_Trends-2012_02_23_FR_RisingChallenge.pdf</a:t>
            </a:r>
            <a:endParaRPr lang="en-US" sz="1000" dirty="0" smtClean="0">
              <a:latin typeface="Calibri"/>
              <a:cs typeface="Calibri"/>
            </a:endParaRPr>
          </a:p>
          <a:p>
            <a:endParaRPr lang="en-US" sz="1000" dirty="0" smtClean="0">
              <a:latin typeface="Calibri"/>
              <a:cs typeface="Calibri"/>
            </a:endParaRPr>
          </a:p>
          <a:p>
            <a:endParaRPr lang="en-US" sz="1000" dirty="0" smtClean="0">
              <a:latin typeface="Calibri"/>
              <a:cs typeface="Calibri"/>
            </a:endParaRPr>
          </a:p>
          <a:p>
            <a:endParaRPr lang="en-US" sz="1000" dirty="0">
              <a:latin typeface="Calibri"/>
              <a:cs typeface="Calibri"/>
            </a:endParaRPr>
          </a:p>
        </p:txBody>
      </p:sp>
    </p:spTree>
    <p:extLst>
      <p:ext uri="{BB962C8B-B14F-4D97-AF65-F5344CB8AC3E}">
        <p14:creationId xmlns:p14="http://schemas.microsoft.com/office/powerpoint/2010/main" val="181953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60" y="162825"/>
            <a:ext cx="6131489" cy="1082789"/>
          </a:xfrm>
        </p:spPr>
        <p:txBody>
          <a:bodyPr>
            <a:noAutofit/>
          </a:bodyPr>
          <a:lstStyle/>
          <a:p>
            <a:r>
              <a:rPr lang="en-US" sz="2800" b="0" dirty="0" smtClean="0">
                <a:latin typeface="Calibri"/>
                <a:cs typeface="Calibri"/>
              </a:rPr>
              <a:t>UC Davis 3-Step </a:t>
            </a:r>
            <a:br>
              <a:rPr lang="en-US" sz="2800" b="0" dirty="0" smtClean="0">
                <a:latin typeface="Calibri"/>
                <a:cs typeface="Calibri"/>
              </a:rPr>
            </a:br>
            <a:r>
              <a:rPr lang="en-US" sz="2800" b="0" dirty="0" smtClean="0">
                <a:latin typeface="Calibri"/>
                <a:cs typeface="Calibri"/>
              </a:rPr>
              <a:t>Sustainability Cycle</a:t>
            </a:r>
            <a:endParaRPr lang="en-US" sz="2800" b="0" dirty="0">
              <a:latin typeface="Calibri"/>
              <a:cs typeface="Calibri"/>
            </a:endParaRPr>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
        <p:nvSpPr>
          <p:cNvPr id="4" name="TextBox 3"/>
          <p:cNvSpPr txBox="1"/>
          <p:nvPr/>
        </p:nvSpPr>
        <p:spPr>
          <a:xfrm>
            <a:off x="438150" y="1975955"/>
            <a:ext cx="8195733" cy="3046988"/>
          </a:xfrm>
          <a:prstGeom prst="rect">
            <a:avLst/>
          </a:prstGeom>
          <a:noFill/>
        </p:spPr>
        <p:txBody>
          <a:bodyPr wrap="square" rtlCol="0">
            <a:spAutoFit/>
          </a:bodyPr>
          <a:lstStyle/>
          <a:p>
            <a:pPr marL="342900" indent="-342900">
              <a:buFont typeface="+mj-lt"/>
              <a:buAutoNum type="arabicPeriod"/>
            </a:pPr>
            <a:r>
              <a:rPr lang="en-US" sz="1600" dirty="0" smtClean="0">
                <a:solidFill>
                  <a:prstClr val="black"/>
                </a:solidFill>
                <a:latin typeface="Calibri"/>
                <a:cs typeface="Calibri"/>
              </a:rPr>
              <a:t>Identify the result needed by stakeholders.</a:t>
            </a:r>
          </a:p>
          <a:p>
            <a:pPr marL="342900" indent="-342900">
              <a:buFont typeface="+mj-lt"/>
              <a:buAutoNum type="arabicPeriod"/>
            </a:pPr>
            <a:r>
              <a:rPr lang="en-US" sz="1600" dirty="0" smtClean="0">
                <a:solidFill>
                  <a:prstClr val="black"/>
                </a:solidFill>
                <a:latin typeface="Calibri"/>
                <a:cs typeface="Calibri"/>
              </a:rPr>
              <a:t>Design </a:t>
            </a:r>
            <a:r>
              <a:rPr lang="en-US" sz="1600" dirty="0">
                <a:solidFill>
                  <a:prstClr val="black"/>
                </a:solidFill>
                <a:latin typeface="Calibri"/>
                <a:cs typeface="Calibri"/>
              </a:rPr>
              <a:t>the work and evaluation around those results.</a:t>
            </a:r>
          </a:p>
          <a:p>
            <a:pPr marL="342900" indent="-342900">
              <a:buFont typeface="+mj-lt"/>
              <a:buAutoNum type="arabicPeriod"/>
            </a:pPr>
            <a:r>
              <a:rPr lang="en-US" sz="1600" dirty="0" smtClean="0">
                <a:solidFill>
                  <a:prstClr val="black"/>
                </a:solidFill>
                <a:latin typeface="Calibri"/>
                <a:cs typeface="Calibri"/>
              </a:rPr>
              <a:t>Market the results to partners and stakeholders to secure longer-term funding.</a:t>
            </a:r>
          </a:p>
          <a:p>
            <a:pPr marL="285750" indent="-285750">
              <a:buFont typeface="Arial"/>
              <a:buChar char="•"/>
            </a:pPr>
            <a:endParaRPr lang="en-US" sz="1600" dirty="0" smtClean="0">
              <a:solidFill>
                <a:prstClr val="black"/>
              </a:solidFill>
              <a:latin typeface="Calibri"/>
              <a:cs typeface="Calibri"/>
            </a:endParaRPr>
          </a:p>
          <a:p>
            <a:pPr marL="285750" indent="-285750">
              <a:buFont typeface="Arial"/>
              <a:buChar char="•"/>
            </a:pPr>
            <a:endParaRPr lang="en-US" sz="1600" dirty="0">
              <a:solidFill>
                <a:prstClr val="black"/>
              </a:solidFill>
              <a:latin typeface="Calibri"/>
              <a:cs typeface="Calibri"/>
            </a:endParaRPr>
          </a:p>
          <a:p>
            <a:r>
              <a:rPr lang="en-US" sz="1600" dirty="0" smtClean="0">
                <a:solidFill>
                  <a:prstClr val="black"/>
                </a:solidFill>
                <a:latin typeface="Calibri"/>
                <a:cs typeface="Calibri"/>
              </a:rPr>
              <a:t>These </a:t>
            </a:r>
            <a:r>
              <a:rPr lang="en-US" sz="1600" dirty="0">
                <a:solidFill>
                  <a:prstClr val="black"/>
                </a:solidFill>
                <a:latin typeface="Calibri"/>
                <a:cs typeface="Calibri"/>
              </a:rPr>
              <a:t>activities should be carried out in coordination with a sustainability work group, the functions of which include</a:t>
            </a:r>
            <a:r>
              <a:rPr lang="en-US" sz="1600" dirty="0" smtClean="0">
                <a:solidFill>
                  <a:prstClr val="black"/>
                </a:solidFill>
                <a:latin typeface="Calibri"/>
                <a:cs typeface="Calibri"/>
              </a:rPr>
              <a:t>:</a:t>
            </a:r>
          </a:p>
          <a:p>
            <a:pPr marL="285750" indent="-285750">
              <a:buFont typeface="Arial"/>
              <a:buChar char="•"/>
            </a:pPr>
            <a:endParaRPr lang="en-US" sz="1600" dirty="0">
              <a:solidFill>
                <a:prstClr val="black"/>
              </a:solidFill>
              <a:latin typeface="Calibri"/>
              <a:cs typeface="Calibri"/>
            </a:endParaRPr>
          </a:p>
          <a:p>
            <a:pPr marL="742950" lvl="1" indent="-285750">
              <a:buFont typeface="Arial"/>
              <a:buChar char="•"/>
            </a:pPr>
            <a:r>
              <a:rPr lang="en-US" sz="1600" dirty="0">
                <a:solidFill>
                  <a:prstClr val="black"/>
                </a:solidFill>
                <a:latin typeface="Calibri"/>
                <a:cs typeface="Calibri"/>
              </a:rPr>
              <a:t>Developing a complete picture of available resources, gaps, needed outcomes, and potential funding mechanisms</a:t>
            </a:r>
          </a:p>
          <a:p>
            <a:pPr marL="742950" lvl="1" indent="-285750">
              <a:buFont typeface="Arial"/>
              <a:buChar char="•"/>
            </a:pPr>
            <a:r>
              <a:rPr lang="en-US" sz="1600" dirty="0">
                <a:solidFill>
                  <a:prstClr val="black"/>
                </a:solidFill>
                <a:latin typeface="Calibri"/>
                <a:cs typeface="Calibri"/>
              </a:rPr>
              <a:t>Tracking, understanding, and acting on public and private funding opportunities</a:t>
            </a:r>
          </a:p>
          <a:p>
            <a:pPr marL="742950" lvl="1" indent="-285750">
              <a:buFont typeface="Arial"/>
              <a:buChar char="•"/>
            </a:pPr>
            <a:r>
              <a:rPr lang="en-US" sz="1600" dirty="0">
                <a:solidFill>
                  <a:prstClr val="black"/>
                </a:solidFill>
                <a:latin typeface="Calibri"/>
                <a:cs typeface="Calibri"/>
              </a:rPr>
              <a:t>Reviewing and revising MOUs with partners</a:t>
            </a:r>
          </a:p>
        </p:txBody>
      </p:sp>
      <p:sp>
        <p:nvSpPr>
          <p:cNvPr id="5" name="TextBox 4"/>
          <p:cNvSpPr txBox="1"/>
          <p:nvPr/>
        </p:nvSpPr>
        <p:spPr>
          <a:xfrm>
            <a:off x="438150" y="5846814"/>
            <a:ext cx="8124793" cy="523220"/>
          </a:xfrm>
          <a:prstGeom prst="rect">
            <a:avLst/>
          </a:prstGeom>
          <a:noFill/>
        </p:spPr>
        <p:txBody>
          <a:bodyPr wrap="square" rtlCol="0">
            <a:spAutoFit/>
          </a:bodyPr>
          <a:lstStyle/>
          <a:p>
            <a:r>
              <a:rPr lang="en-US" sz="1000" dirty="0" smtClean="0">
                <a:solidFill>
                  <a:prstClr val="black"/>
                </a:solidFill>
                <a:latin typeface="Calibri"/>
                <a:cs typeface="Calibri"/>
              </a:rPr>
              <a:t>Source: Community </a:t>
            </a:r>
            <a:r>
              <a:rPr lang="en-US" sz="1000" dirty="0">
                <a:solidFill>
                  <a:prstClr val="black"/>
                </a:solidFill>
                <a:latin typeface="Calibri"/>
                <a:cs typeface="Calibri"/>
              </a:rPr>
              <a:t>School Partnerships Toolkit, UC Davis School of </a:t>
            </a:r>
            <a:r>
              <a:rPr lang="en-US" sz="1000" dirty="0" smtClean="0">
                <a:solidFill>
                  <a:prstClr val="black"/>
                </a:solidFill>
                <a:latin typeface="Calibri"/>
                <a:cs typeface="Calibri"/>
              </a:rPr>
              <a:t>Education. </a:t>
            </a:r>
            <a:r>
              <a:rPr lang="en-US" sz="1000" dirty="0" smtClean="0">
                <a:solidFill>
                  <a:prstClr val="black"/>
                </a:solidFill>
                <a:latin typeface="Calibri"/>
                <a:cs typeface="Calibri"/>
                <a:hlinkClick r:id="rId2"/>
              </a:rPr>
              <a:t>http</a:t>
            </a:r>
            <a:r>
              <a:rPr lang="en-US" sz="1000" dirty="0">
                <a:solidFill>
                  <a:prstClr val="black"/>
                </a:solidFill>
                <a:latin typeface="Calibri"/>
                <a:cs typeface="Calibri"/>
                <a:hlinkClick r:id="rId2"/>
              </a:rPr>
              <a:t>://education.ucdavis.edu/post/community-school-partnerships-toolkit</a:t>
            </a:r>
            <a:endParaRPr lang="en-US" sz="1000" dirty="0">
              <a:solidFill>
                <a:prstClr val="black"/>
              </a:solidFill>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75845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297" y="207894"/>
            <a:ext cx="5867399" cy="703544"/>
          </a:xfrm>
        </p:spPr>
        <p:txBody>
          <a:bodyPr/>
          <a:lstStyle/>
          <a:p>
            <a:r>
              <a:rPr lang="en-US" sz="2800" b="0" dirty="0">
                <a:latin typeface="Calibri"/>
                <a:cs typeface="Calibri"/>
              </a:rPr>
              <a:t>Additional References and Resources</a:t>
            </a:r>
            <a:endParaRPr lang="en-US" sz="2800" b="0" dirty="0"/>
          </a:p>
        </p:txBody>
      </p:sp>
      <p:sp>
        <p:nvSpPr>
          <p:cNvPr id="3" name="Slide Number Placeholder 2"/>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
        <p:nvSpPr>
          <p:cNvPr id="4" name="TextBox 3"/>
          <p:cNvSpPr txBox="1"/>
          <p:nvPr/>
        </p:nvSpPr>
        <p:spPr>
          <a:xfrm>
            <a:off x="361911" y="1673809"/>
            <a:ext cx="8449733" cy="4339649"/>
          </a:xfrm>
          <a:prstGeom prst="rect">
            <a:avLst/>
          </a:prstGeom>
          <a:noFill/>
        </p:spPr>
        <p:txBody>
          <a:bodyPr wrap="square" rtlCol="0">
            <a:spAutoFit/>
          </a:bodyPr>
          <a:lstStyle/>
          <a:p>
            <a:pPr marL="285750" indent="-285750">
              <a:buFont typeface="Arial"/>
              <a:buChar char="•"/>
            </a:pPr>
            <a:r>
              <a:rPr lang="en-US" sz="1200" b="1" dirty="0">
                <a:solidFill>
                  <a:prstClr val="black"/>
                </a:solidFill>
                <a:latin typeface="Calibri"/>
                <a:cs typeface="Calibri"/>
              </a:rPr>
              <a:t>Workforce Partnership Guidance Tool, National Fund for Workforce Solutions</a:t>
            </a:r>
          </a:p>
          <a:p>
            <a:pPr marL="742950" lvl="1" indent="-285750">
              <a:buFont typeface="Arial"/>
              <a:buChar char="•"/>
            </a:pPr>
            <a:r>
              <a:rPr lang="en-US" sz="1200" dirty="0">
                <a:solidFill>
                  <a:prstClr val="black"/>
                </a:solidFill>
                <a:latin typeface="Calibri"/>
                <a:cs typeface="Calibri"/>
                <a:hlinkClick r:id="rId2"/>
              </a:rPr>
              <a:t>http://nfwsolutions.org/sites/nfwsolutions.org/files/publications/NFWS_workforce_guidance_tool_111110.pdf</a:t>
            </a:r>
            <a:endParaRPr lang="en-US" sz="1200" dirty="0">
              <a:solidFill>
                <a:prstClr val="black"/>
              </a:solidFill>
              <a:latin typeface="Calibri"/>
              <a:cs typeface="Calibri"/>
            </a:endParaRPr>
          </a:p>
          <a:p>
            <a:pPr marL="285750" indent="-285750">
              <a:buFont typeface="Arial"/>
              <a:buChar char="•"/>
            </a:pPr>
            <a:endParaRPr lang="en-US" sz="1200" b="1" dirty="0" smtClean="0">
              <a:solidFill>
                <a:prstClr val="black"/>
              </a:solidFill>
              <a:latin typeface="Calibri"/>
              <a:cs typeface="Calibri"/>
            </a:endParaRPr>
          </a:p>
          <a:p>
            <a:pPr marL="285750" indent="-285750">
              <a:buFont typeface="Arial"/>
              <a:buChar char="•"/>
            </a:pPr>
            <a:r>
              <a:rPr lang="en-US" sz="1200" b="1" dirty="0" smtClean="0">
                <a:solidFill>
                  <a:prstClr val="black"/>
                </a:solidFill>
                <a:latin typeface="Calibri"/>
                <a:cs typeface="Calibri"/>
              </a:rPr>
              <a:t>Mobilizing </a:t>
            </a:r>
            <a:r>
              <a:rPr lang="en-US" sz="1200" b="1" dirty="0">
                <a:solidFill>
                  <a:prstClr val="black"/>
                </a:solidFill>
                <a:latin typeface="Calibri"/>
                <a:cs typeface="Calibri"/>
              </a:rPr>
              <a:t>a Cross-Sector Collaborative for Systemic Change: Lessons from Project U-Turn, Philadelphia’s Campaign to Reduce the Dropout Rate, </a:t>
            </a:r>
            <a:r>
              <a:rPr lang="en-US" sz="1200" b="1" dirty="0" err="1">
                <a:solidFill>
                  <a:prstClr val="black"/>
                </a:solidFill>
                <a:latin typeface="Calibri"/>
                <a:cs typeface="Calibri"/>
              </a:rPr>
              <a:t>Lili</a:t>
            </a:r>
            <a:r>
              <a:rPr lang="en-US" sz="1200" b="1" dirty="0">
                <a:solidFill>
                  <a:prstClr val="black"/>
                </a:solidFill>
                <a:latin typeface="Calibri"/>
                <a:cs typeface="Calibri"/>
              </a:rPr>
              <a:t> Allen, Jobs for the Future</a:t>
            </a:r>
          </a:p>
          <a:p>
            <a:pPr marL="742950" lvl="1" indent="-285750">
              <a:buFont typeface="Arial"/>
              <a:buChar char="•"/>
            </a:pPr>
            <a:r>
              <a:rPr lang="en-US" sz="1200" dirty="0">
                <a:solidFill>
                  <a:prstClr val="black"/>
                </a:solidFill>
                <a:latin typeface="Calibri"/>
                <a:cs typeface="Calibri"/>
                <a:hlinkClick r:id="rId3"/>
              </a:rPr>
              <a:t>http://www.jff.org/sites/default/files/publications/PUT_paper_PDF_VERSION_010610.pdf</a:t>
            </a:r>
            <a:endParaRPr lang="en-US" sz="1200" dirty="0">
              <a:solidFill>
                <a:prstClr val="black"/>
              </a:solidFill>
              <a:latin typeface="Calibri"/>
              <a:cs typeface="Calibri"/>
            </a:endParaRPr>
          </a:p>
          <a:p>
            <a:pPr marL="285750" indent="-285750">
              <a:buFont typeface="Arial"/>
              <a:buChar char="•"/>
            </a:pPr>
            <a:endParaRPr lang="en-US" sz="1200" b="1" dirty="0" smtClean="0">
              <a:solidFill>
                <a:prstClr val="black"/>
              </a:solidFill>
              <a:latin typeface="Calibri"/>
              <a:cs typeface="Calibri"/>
            </a:endParaRPr>
          </a:p>
          <a:p>
            <a:pPr marL="285750" indent="-285750">
              <a:buFont typeface="Arial"/>
              <a:buChar char="•"/>
            </a:pPr>
            <a:r>
              <a:rPr lang="en-US" sz="1200" b="1" dirty="0" smtClean="0">
                <a:solidFill>
                  <a:prstClr val="black"/>
                </a:solidFill>
                <a:latin typeface="Calibri"/>
                <a:cs typeface="Calibri"/>
              </a:rPr>
              <a:t>Needle</a:t>
            </a:r>
            <a:r>
              <a:rPr lang="en-US" sz="1200" b="1" dirty="0">
                <a:solidFill>
                  <a:prstClr val="black"/>
                </a:solidFill>
                <a:latin typeface="Calibri"/>
                <a:cs typeface="Calibri"/>
              </a:rPr>
              <a:t>-Moving Collective Impact Guide: Capacity and Structure, The </a:t>
            </a:r>
            <a:r>
              <a:rPr lang="en-US" sz="1200" b="1" dirty="0" err="1">
                <a:solidFill>
                  <a:prstClr val="black"/>
                </a:solidFill>
                <a:latin typeface="Calibri"/>
                <a:cs typeface="Calibri"/>
              </a:rPr>
              <a:t>Bridgespan</a:t>
            </a:r>
            <a:r>
              <a:rPr lang="en-US" sz="1200" b="1" dirty="0">
                <a:solidFill>
                  <a:prstClr val="black"/>
                </a:solidFill>
                <a:latin typeface="Calibri"/>
                <a:cs typeface="Calibri"/>
              </a:rPr>
              <a:t> Group</a:t>
            </a:r>
          </a:p>
          <a:p>
            <a:pPr marL="742950" lvl="1" indent="-285750">
              <a:buFont typeface="Arial"/>
              <a:buChar char="•"/>
            </a:pPr>
            <a:r>
              <a:rPr lang="en-US" sz="1200" dirty="0">
                <a:solidFill>
                  <a:prstClr val="black"/>
                </a:solidFill>
                <a:latin typeface="Calibri"/>
                <a:cs typeface="Calibri"/>
                <a:hlinkClick r:id="rId4"/>
              </a:rPr>
              <a:t>http://www.bridgespan.org/Publications-and-Tools/Revitalizing-Communities/Community-Collaboratives/Guide-Capacity-and-Structure.aspx</a:t>
            </a:r>
            <a:endParaRPr lang="en-US" sz="1200" dirty="0">
              <a:solidFill>
                <a:prstClr val="black"/>
              </a:solidFill>
              <a:latin typeface="Calibri"/>
              <a:cs typeface="Calibri"/>
            </a:endParaRPr>
          </a:p>
          <a:p>
            <a:pPr marL="742950" lvl="1" indent="-285750">
              <a:buFont typeface="Arial"/>
              <a:buChar char="•"/>
            </a:pPr>
            <a:r>
              <a:rPr lang="en-US" sz="1200" dirty="0">
                <a:solidFill>
                  <a:prstClr val="black"/>
                </a:solidFill>
                <a:latin typeface="Calibri"/>
                <a:cs typeface="Calibri"/>
              </a:rPr>
              <a:t>Case studies, organizational structure, funding </a:t>
            </a:r>
            <a:r>
              <a:rPr lang="en-US" sz="1200" dirty="0" smtClean="0">
                <a:solidFill>
                  <a:prstClr val="black"/>
                </a:solidFill>
                <a:latin typeface="Calibri"/>
                <a:cs typeface="Calibri"/>
              </a:rPr>
              <a:t>models</a:t>
            </a:r>
          </a:p>
          <a:p>
            <a:pPr marL="742950" lvl="1" indent="-285750">
              <a:buFont typeface="Arial"/>
              <a:buChar char="•"/>
            </a:pPr>
            <a:endParaRPr lang="en-US" sz="1200" dirty="0">
              <a:solidFill>
                <a:prstClr val="black"/>
              </a:solidFill>
              <a:latin typeface="Calibri"/>
              <a:cs typeface="Calibri"/>
            </a:endParaRPr>
          </a:p>
          <a:p>
            <a:pPr marL="285750" indent="-285750">
              <a:buFont typeface="Arial"/>
              <a:buChar char="•"/>
            </a:pPr>
            <a:r>
              <a:rPr lang="en-US" sz="1200" b="1" dirty="0">
                <a:solidFill>
                  <a:prstClr val="black"/>
                </a:solidFill>
                <a:latin typeface="Calibri"/>
                <a:cs typeface="Calibri"/>
              </a:rPr>
              <a:t>Intermediary Development: Frameworks for Success</a:t>
            </a:r>
            <a:br>
              <a:rPr lang="en-US" sz="1200" b="1" dirty="0">
                <a:solidFill>
                  <a:prstClr val="black"/>
                </a:solidFill>
                <a:latin typeface="Calibri"/>
                <a:cs typeface="Calibri"/>
              </a:rPr>
            </a:br>
            <a:r>
              <a:rPr lang="en-US" sz="1200" b="1" dirty="0">
                <a:solidFill>
                  <a:prstClr val="black"/>
                </a:solidFill>
                <a:latin typeface="Calibri"/>
                <a:cs typeface="Calibri"/>
              </a:rPr>
              <a:t>A Quick Guide for Practitioners, Intermediary Network (</a:t>
            </a:r>
            <a:r>
              <a:rPr lang="en-US" sz="1200" b="1" dirty="0" err="1">
                <a:solidFill>
                  <a:prstClr val="black"/>
                </a:solidFill>
                <a:latin typeface="Calibri"/>
                <a:cs typeface="Calibri"/>
              </a:rPr>
              <a:t>INet</a:t>
            </a:r>
            <a:r>
              <a:rPr lang="en-US" sz="1200" b="1" dirty="0">
                <a:solidFill>
                  <a:prstClr val="black"/>
                </a:solidFill>
                <a:latin typeface="Calibri"/>
                <a:cs typeface="Calibri"/>
              </a:rPr>
              <a:t>)</a:t>
            </a:r>
          </a:p>
          <a:p>
            <a:pPr marL="742950" lvl="1" indent="-285750">
              <a:buFont typeface="Arial"/>
              <a:buChar char="•"/>
            </a:pPr>
            <a:r>
              <a:rPr lang="en-US" sz="1200" dirty="0">
                <a:solidFill>
                  <a:prstClr val="black"/>
                </a:solidFill>
                <a:latin typeface="Calibri"/>
                <a:cs typeface="Calibri"/>
                <a:hlinkClick r:id="rId5"/>
              </a:rPr>
              <a:t>http://www.intermediarynetwork.org/tools.html</a:t>
            </a:r>
            <a:endParaRPr lang="en-US" sz="1200" dirty="0">
              <a:solidFill>
                <a:prstClr val="black"/>
              </a:solidFill>
              <a:latin typeface="Calibri"/>
              <a:cs typeface="Calibri"/>
            </a:endParaRPr>
          </a:p>
          <a:p>
            <a:pPr marL="285750" indent="-285750">
              <a:buFont typeface="Arial"/>
              <a:buChar char="•"/>
            </a:pPr>
            <a:endParaRPr lang="en-US" sz="1200" b="1" dirty="0">
              <a:solidFill>
                <a:prstClr val="black"/>
              </a:solidFill>
              <a:latin typeface="Calibri"/>
              <a:cs typeface="Calibri"/>
            </a:endParaRPr>
          </a:p>
          <a:p>
            <a:pPr marL="285750" indent="-285750">
              <a:buFont typeface="Arial"/>
              <a:buChar char="•"/>
            </a:pPr>
            <a:r>
              <a:rPr lang="en-US" sz="1200" b="1" dirty="0">
                <a:solidFill>
                  <a:prstClr val="black"/>
                </a:solidFill>
                <a:latin typeface="Calibri"/>
                <a:cs typeface="Calibri"/>
              </a:rPr>
              <a:t>Collaborative Funding for Greater Impact: A Case Study of the Cincinnati Experience, </a:t>
            </a:r>
            <a:r>
              <a:rPr lang="en-US" sz="1200" b="1" dirty="0" err="1">
                <a:solidFill>
                  <a:prstClr val="black"/>
                </a:solidFill>
                <a:latin typeface="Calibri"/>
                <a:cs typeface="Calibri"/>
              </a:rPr>
              <a:t>Grantmakers</a:t>
            </a:r>
            <a:r>
              <a:rPr lang="en-US" sz="1200" b="1" dirty="0">
                <a:solidFill>
                  <a:prstClr val="black"/>
                </a:solidFill>
                <a:latin typeface="Calibri"/>
                <a:cs typeface="Calibri"/>
              </a:rPr>
              <a:t> for Effective Organizations</a:t>
            </a:r>
          </a:p>
          <a:p>
            <a:pPr marL="742950" lvl="1" indent="-285750">
              <a:buFont typeface="Arial"/>
              <a:buChar char="•"/>
            </a:pPr>
            <a:r>
              <a:rPr lang="en-US" sz="1200" dirty="0">
                <a:solidFill>
                  <a:prstClr val="black"/>
                </a:solidFill>
                <a:latin typeface="Calibri"/>
                <a:cs typeface="Calibri"/>
                <a:hlinkClick r:id="rId6"/>
              </a:rPr>
              <a:t>http://gosw.org/files/misc/sww_collab_funding_2012-1.pdf</a:t>
            </a:r>
            <a:endParaRPr lang="en-US" sz="1200" dirty="0">
              <a:solidFill>
                <a:prstClr val="black"/>
              </a:solidFill>
              <a:latin typeface="Calibri"/>
              <a:cs typeface="Calibri"/>
            </a:endParaRPr>
          </a:p>
          <a:p>
            <a:pPr marL="285750" indent="-285750">
              <a:buFont typeface="Arial"/>
              <a:buChar char="•"/>
            </a:pPr>
            <a:endParaRPr lang="en-US" sz="1200" b="1" dirty="0">
              <a:solidFill>
                <a:prstClr val="black"/>
              </a:solidFill>
              <a:latin typeface="Calibri"/>
              <a:cs typeface="Calibri"/>
            </a:endParaRPr>
          </a:p>
          <a:p>
            <a:pPr marL="285750" indent="-285750">
              <a:buFont typeface="Arial"/>
              <a:buChar char="•"/>
            </a:pPr>
            <a:r>
              <a:rPr lang="en-US" sz="1200" b="1" dirty="0">
                <a:solidFill>
                  <a:prstClr val="black"/>
                </a:solidFill>
                <a:latin typeface="Calibri"/>
                <a:cs typeface="Calibri"/>
              </a:rPr>
              <a:t>Community School Partnerships Toolkit, UC Davis School of Education</a:t>
            </a:r>
          </a:p>
          <a:p>
            <a:pPr marL="742950" lvl="1" indent="-285750">
              <a:buFont typeface="Arial"/>
              <a:buChar char="•"/>
            </a:pPr>
            <a:r>
              <a:rPr lang="en-US" sz="1200" dirty="0">
                <a:solidFill>
                  <a:prstClr val="black"/>
                </a:solidFill>
                <a:latin typeface="Calibri"/>
                <a:cs typeface="Calibri"/>
                <a:hlinkClick r:id="rId7"/>
              </a:rPr>
              <a:t>http://education.ucdavis.edu/post/community-school-partnerships-toolkit</a:t>
            </a:r>
            <a:endParaRPr lang="en-US" sz="1200" dirty="0">
              <a:solidFill>
                <a:prstClr val="black"/>
              </a:solidFill>
              <a:latin typeface="Calibri"/>
              <a:cs typeface="Calibri"/>
            </a:endParaRPr>
          </a:p>
          <a:p>
            <a:pPr marL="742950" lvl="1" indent="-285750">
              <a:buFont typeface="Arial"/>
              <a:buChar char="•"/>
            </a:pPr>
            <a:r>
              <a:rPr lang="en-US" sz="1200" dirty="0">
                <a:solidFill>
                  <a:prstClr val="black"/>
                </a:solidFill>
                <a:latin typeface="Calibri"/>
                <a:cs typeface="Calibri"/>
              </a:rPr>
              <a:t>Sample site coordinator job description, sample list of people and organizations, step-by-step model </a:t>
            </a:r>
            <a:r>
              <a:rPr lang="en-US" sz="1200" dirty="0" smtClean="0">
                <a:solidFill>
                  <a:prstClr val="black"/>
                </a:solidFill>
                <a:latin typeface="Calibri"/>
                <a:cs typeface="Calibri"/>
              </a:rPr>
              <a:t/>
            </a:r>
            <a:br>
              <a:rPr lang="en-US" sz="1200" dirty="0" smtClean="0">
                <a:solidFill>
                  <a:prstClr val="black"/>
                </a:solidFill>
                <a:latin typeface="Calibri"/>
                <a:cs typeface="Calibri"/>
              </a:rPr>
            </a:br>
            <a:r>
              <a:rPr lang="en-US" sz="1200" dirty="0" smtClean="0">
                <a:solidFill>
                  <a:prstClr val="black"/>
                </a:solidFill>
                <a:latin typeface="Calibri"/>
                <a:cs typeface="Calibri"/>
              </a:rPr>
              <a:t>for </a:t>
            </a:r>
            <a:r>
              <a:rPr lang="en-US" sz="1200" dirty="0">
                <a:solidFill>
                  <a:prstClr val="black"/>
                </a:solidFill>
                <a:latin typeface="Calibri"/>
                <a:cs typeface="Calibri"/>
              </a:rPr>
              <a:t>sustainability </a:t>
            </a:r>
            <a:r>
              <a:rPr lang="en-US" sz="1200" dirty="0" smtClean="0">
                <a:solidFill>
                  <a:prstClr val="black"/>
                </a:solidFill>
                <a:latin typeface="Calibri"/>
                <a:cs typeface="Calibri"/>
              </a:rPr>
              <a:t>planning</a:t>
            </a:r>
            <a:endParaRPr lang="en-US" sz="1200" dirty="0">
              <a:solidFill>
                <a:prstClr val="black"/>
              </a:solidFill>
              <a:latin typeface="Calibri"/>
              <a:cs typeface="Calibri"/>
            </a:endParaRPr>
          </a:p>
        </p:txBody>
      </p:sp>
    </p:spTree>
    <p:extLst>
      <p:ext uri="{BB962C8B-B14F-4D97-AF65-F5344CB8AC3E}">
        <p14:creationId xmlns:p14="http://schemas.microsoft.com/office/powerpoint/2010/main" val="165364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030390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
        <p:nvSpPr>
          <p:cNvPr id="2" name="Title 1"/>
          <p:cNvSpPr>
            <a:spLocks noGrp="1"/>
          </p:cNvSpPr>
          <p:nvPr>
            <p:ph type="title"/>
          </p:nvPr>
        </p:nvSpPr>
        <p:spPr>
          <a:xfrm>
            <a:off x="342766" y="146059"/>
            <a:ext cx="6145306" cy="1034429"/>
          </a:xfrm>
        </p:spPr>
        <p:txBody>
          <a:bodyPr>
            <a:normAutofit/>
          </a:bodyPr>
          <a:lstStyle/>
          <a:p>
            <a:r>
              <a:rPr lang="en-US" dirty="0" smtClean="0"/>
              <a:t>Keys to Building a </a:t>
            </a:r>
            <a:br>
              <a:rPr lang="en-US" dirty="0" smtClean="0"/>
            </a:br>
            <a:r>
              <a:rPr lang="en-US" dirty="0" smtClean="0"/>
              <a:t>Regional Ecosystem</a:t>
            </a:r>
            <a:endParaRPr lang="en-US" dirty="0"/>
          </a:p>
        </p:txBody>
      </p:sp>
    </p:spTree>
    <p:extLst>
      <p:ext uri="{BB962C8B-B14F-4D97-AF65-F5344CB8AC3E}">
        <p14:creationId xmlns:p14="http://schemas.microsoft.com/office/powerpoint/2010/main" val="1566871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29286930"/>
              </p:ext>
            </p:extLst>
          </p:nvPr>
        </p:nvGraphicFramePr>
        <p:xfrm>
          <a:off x="1055348" y="1471706"/>
          <a:ext cx="7018362" cy="459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2" name="Title 1"/>
          <p:cNvSpPr>
            <a:spLocks noGrp="1"/>
          </p:cNvSpPr>
          <p:nvPr>
            <p:ph type="title"/>
          </p:nvPr>
        </p:nvSpPr>
        <p:spPr>
          <a:xfrm>
            <a:off x="342358" y="141618"/>
            <a:ext cx="6104964" cy="941174"/>
          </a:xfrm>
        </p:spPr>
        <p:txBody>
          <a:bodyPr>
            <a:noAutofit/>
          </a:bodyPr>
          <a:lstStyle/>
          <a:p>
            <a:r>
              <a:rPr lang="en-US" dirty="0" smtClean="0"/>
              <a:t>What does a </a:t>
            </a:r>
            <a:r>
              <a:rPr lang="en-US" u="sng" dirty="0" smtClean="0"/>
              <a:t>convening </a:t>
            </a:r>
            <a:r>
              <a:rPr lang="en-US" dirty="0" smtClean="0"/>
              <a:t>intermediary do?</a:t>
            </a:r>
            <a:endParaRPr lang="en-US" dirty="0"/>
          </a:p>
        </p:txBody>
      </p:sp>
    </p:spTree>
    <p:extLst>
      <p:ext uri="{BB962C8B-B14F-4D97-AF65-F5344CB8AC3E}">
        <p14:creationId xmlns:p14="http://schemas.microsoft.com/office/powerpoint/2010/main" val="297711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9" y="154685"/>
            <a:ext cx="6089217" cy="1066506"/>
          </a:xfrm>
        </p:spPr>
        <p:txBody>
          <a:bodyPr>
            <a:normAutofit/>
          </a:bodyPr>
          <a:lstStyle/>
          <a:p>
            <a:r>
              <a:rPr lang="en-US" sz="2800" b="0" dirty="0" smtClean="0">
                <a:latin typeface="+mj-lt"/>
              </a:rPr>
              <a:t>Convening Organizations: </a:t>
            </a:r>
            <a:br>
              <a:rPr lang="en-US" sz="2800" b="0" dirty="0" smtClean="0">
                <a:latin typeface="+mj-lt"/>
              </a:rPr>
            </a:br>
            <a:r>
              <a:rPr lang="en-US" sz="2800" b="0" dirty="0" smtClean="0">
                <a:latin typeface="+mj-lt"/>
              </a:rPr>
              <a:t>Basic Staff Functions</a:t>
            </a:r>
            <a:endParaRPr lang="en-US" sz="2800" b="0" dirty="0">
              <a:latin typeface="+mj-lt"/>
            </a:endParaRPr>
          </a:p>
        </p:txBody>
      </p:sp>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graphicFrame>
        <p:nvGraphicFramePr>
          <p:cNvPr id="11" name="Diagram 10"/>
          <p:cNvGraphicFramePr/>
          <p:nvPr>
            <p:extLst>
              <p:ext uri="{D42A27DB-BD31-4B8C-83A1-F6EECF244321}">
                <p14:modId xmlns:p14="http://schemas.microsoft.com/office/powerpoint/2010/main" val="294112895"/>
              </p:ext>
            </p:extLst>
          </p:nvPr>
        </p:nvGraphicFramePr>
        <p:xfrm>
          <a:off x="765222" y="1468224"/>
          <a:ext cx="7733630" cy="445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1067" y="5925365"/>
            <a:ext cx="8195733" cy="261610"/>
          </a:xfrm>
          <a:prstGeom prst="rect">
            <a:avLst/>
          </a:prstGeom>
          <a:noFill/>
        </p:spPr>
        <p:txBody>
          <a:bodyPr wrap="square" rtlCol="0">
            <a:spAutoFit/>
          </a:bodyPr>
          <a:lstStyle/>
          <a:p>
            <a:pPr algn="ctr"/>
            <a:r>
              <a:rPr lang="en-US" sz="1100" i="1" dirty="0">
                <a:latin typeface="Arial"/>
                <a:cs typeface="Arial"/>
              </a:rPr>
              <a:t>Note: A staff position may combine more than one of these functions, or a function may be divided among staff positions.</a:t>
            </a:r>
          </a:p>
        </p:txBody>
      </p:sp>
    </p:spTree>
    <p:extLst>
      <p:ext uri="{BB962C8B-B14F-4D97-AF65-F5344CB8AC3E}">
        <p14:creationId xmlns:p14="http://schemas.microsoft.com/office/powerpoint/2010/main" val="331658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3969705"/>
              </p:ext>
            </p:extLst>
          </p:nvPr>
        </p:nvGraphicFramePr>
        <p:xfrm>
          <a:off x="1111575" y="1624942"/>
          <a:ext cx="6605782" cy="4238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
        <p:nvSpPr>
          <p:cNvPr id="2" name="Title 1"/>
          <p:cNvSpPr>
            <a:spLocks noGrp="1"/>
          </p:cNvSpPr>
          <p:nvPr>
            <p:ph type="title"/>
          </p:nvPr>
        </p:nvSpPr>
        <p:spPr>
          <a:xfrm>
            <a:off x="333781" y="146542"/>
            <a:ext cx="6456692" cy="993236"/>
          </a:xfrm>
        </p:spPr>
        <p:txBody>
          <a:bodyPr>
            <a:normAutofit/>
          </a:bodyPr>
          <a:lstStyle/>
          <a:p>
            <a:r>
              <a:rPr lang="en-US" dirty="0" smtClean="0"/>
              <a:t>What does a </a:t>
            </a:r>
            <a:r>
              <a:rPr lang="en-US" u="sng" dirty="0" smtClean="0"/>
              <a:t>work-based learning </a:t>
            </a:r>
            <a:r>
              <a:rPr lang="en-US" dirty="0" smtClean="0"/>
              <a:t>intermediary do?</a:t>
            </a:r>
            <a:endParaRPr lang="en-US" dirty="0"/>
          </a:p>
        </p:txBody>
      </p:sp>
    </p:spTree>
    <p:extLst>
      <p:ext uri="{BB962C8B-B14F-4D97-AF65-F5344CB8AC3E}">
        <p14:creationId xmlns:p14="http://schemas.microsoft.com/office/powerpoint/2010/main" val="146695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33" y="145825"/>
            <a:ext cx="6835743" cy="1106766"/>
          </a:xfrm>
        </p:spPr>
        <p:txBody>
          <a:bodyPr>
            <a:normAutofit/>
          </a:bodyPr>
          <a:lstStyle/>
          <a:p>
            <a:r>
              <a:rPr lang="en-US" sz="2800" b="0" dirty="0" smtClean="0">
                <a:latin typeface="Calibri"/>
                <a:cs typeface="Calibri"/>
              </a:rPr>
              <a:t>Considerations for </a:t>
            </a:r>
            <a:br>
              <a:rPr lang="en-US" sz="2800" b="0" dirty="0" smtClean="0">
                <a:latin typeface="Calibri"/>
                <a:cs typeface="Calibri"/>
              </a:rPr>
            </a:br>
            <a:r>
              <a:rPr lang="en-US" sz="2800" b="0" dirty="0" smtClean="0">
                <a:latin typeface="Calibri"/>
                <a:cs typeface="Calibri"/>
              </a:rPr>
              <a:t>Determining Configuration</a:t>
            </a:r>
            <a:endParaRPr lang="en-US" sz="2800" b="0" dirty="0">
              <a:latin typeface="Calibri"/>
              <a:cs typeface="Calibri"/>
            </a:endParaRPr>
          </a:p>
        </p:txBody>
      </p:sp>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832409040"/>
              </p:ext>
            </p:extLst>
          </p:nvPr>
        </p:nvGraphicFramePr>
        <p:xfrm>
          <a:off x="1041920" y="1620111"/>
          <a:ext cx="6846465" cy="4150366"/>
        </p:xfrm>
        <a:graphic>
          <a:graphicData uri="http://schemas.openxmlformats.org/drawingml/2006/table">
            <a:tbl>
              <a:tblPr firstRow="1" bandRow="1">
                <a:tableStyleId>{2D5ABB26-0587-4C30-8999-92F81FD0307C}</a:tableStyleId>
              </a:tblPr>
              <a:tblGrid>
                <a:gridCol w="2282155"/>
                <a:gridCol w="2282155"/>
                <a:gridCol w="2282155"/>
              </a:tblGrid>
              <a:tr h="372208">
                <a:tc>
                  <a:txBody>
                    <a:bodyPr/>
                    <a:lstStyle/>
                    <a:p>
                      <a:pPr algn="ctr"/>
                      <a:r>
                        <a:rPr lang="en-US" sz="1800" b="1" dirty="0" smtClean="0"/>
                        <a:t>CHOICES</a:t>
                      </a:r>
                      <a:endParaRPr lang="en-US" sz="1800" b="1" dirty="0">
                        <a:latin typeface="Arial"/>
                        <a:cs typeface="Arial"/>
                      </a:endParaRPr>
                    </a:p>
                  </a:txBody>
                  <a:tcPr marL="70665" marR="70665" marT="35333" marB="35333">
                    <a:lnL>
                      <a:noFill/>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2A29D"/>
                    </a:solidFill>
                  </a:tcPr>
                </a:tc>
                <a:tc>
                  <a:txBody>
                    <a:bodyPr/>
                    <a:lstStyle/>
                    <a:p>
                      <a:pPr algn="ctr"/>
                      <a:r>
                        <a:rPr lang="en-US" sz="1800" b="1" dirty="0" smtClean="0"/>
                        <a:t>PROS</a:t>
                      </a:r>
                      <a:endParaRPr lang="en-US" sz="1800" b="1" dirty="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2A29D"/>
                    </a:solidFill>
                  </a:tcPr>
                </a:tc>
                <a:tc>
                  <a:txBody>
                    <a:bodyPr/>
                    <a:lstStyle/>
                    <a:p>
                      <a:pPr algn="ctr"/>
                      <a:r>
                        <a:rPr lang="en-US" sz="1800" b="1" dirty="0" smtClean="0"/>
                        <a:t>CONS</a:t>
                      </a:r>
                      <a:endParaRPr lang="en-US" sz="1800" b="1" dirty="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a:noFill/>
                    </a:lnR>
                    <a:lnT>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2A29D"/>
                    </a:solidFill>
                  </a:tcPr>
                </a:tc>
              </a:tr>
              <a:tr h="852198">
                <a:tc>
                  <a:txBody>
                    <a:bodyPr/>
                    <a:lstStyle/>
                    <a:p>
                      <a:r>
                        <a:rPr lang="en-US" sz="1300" b="1" dirty="0" smtClean="0"/>
                        <a:t>Build a new organization</a:t>
                      </a:r>
                      <a:endParaRPr lang="en-US" sz="1300" b="1" dirty="0">
                        <a:latin typeface="Arial"/>
                        <a:cs typeface="Arial"/>
                      </a:endParaRPr>
                    </a:p>
                  </a:txBody>
                  <a:tcPr marL="70665" marR="70665" marT="35333" marB="35333">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4FB894">
                        <a:alpha val="25000"/>
                      </a:srgbClr>
                    </a:solidFill>
                  </a:tcPr>
                </a:tc>
                <a:tc>
                  <a:txBody>
                    <a:bodyPr/>
                    <a:lstStyle/>
                    <a:p>
                      <a:r>
                        <a:rPr lang="en-US" sz="1300" dirty="0" smtClean="0"/>
                        <a:t>Supports</a:t>
                      </a:r>
                      <a:r>
                        <a:rPr lang="en-US" sz="1300" baseline="0" dirty="0" smtClean="0"/>
                        <a:t> perception as </a:t>
                      </a:r>
                      <a:br>
                        <a:rPr lang="en-US" sz="1300" baseline="0" dirty="0" smtClean="0"/>
                      </a:br>
                      <a:r>
                        <a:rPr lang="en-US" sz="1300" baseline="0" dirty="0" smtClean="0"/>
                        <a:t>honest broker</a:t>
                      </a:r>
                    </a:p>
                    <a:p>
                      <a:endParaRPr lang="en-US" sz="1300" baseline="0" dirty="0" smtClean="0"/>
                    </a:p>
                    <a:p>
                      <a:r>
                        <a:rPr lang="en-US" sz="1300" baseline="0" dirty="0" smtClean="0"/>
                        <a:t>Built for purpose and mission</a:t>
                      </a:r>
                      <a:endParaRPr lang="en-US" sz="1300" dirty="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B0A94F">
                        <a:alpha val="55000"/>
                      </a:srgbClr>
                    </a:solidFill>
                  </a:tcPr>
                </a:tc>
                <a:tc>
                  <a:txBody>
                    <a:bodyPr/>
                    <a:lstStyle/>
                    <a:p>
                      <a:r>
                        <a:rPr lang="en-US" sz="1300" baseline="0" dirty="0" smtClean="0"/>
                        <a:t>Costs to incorporate and maintain</a:t>
                      </a:r>
                    </a:p>
                    <a:p>
                      <a:endParaRPr lang="en-US" sz="1300" baseline="0" dirty="0" smtClean="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B0A94F">
                        <a:alpha val="40000"/>
                      </a:srgbClr>
                    </a:solidFill>
                  </a:tcPr>
                </a:tc>
              </a:tr>
              <a:tr h="1058899">
                <a:tc>
                  <a:txBody>
                    <a:bodyPr/>
                    <a:lstStyle/>
                    <a:p>
                      <a:r>
                        <a:rPr lang="en-US" sz="1300" b="1" dirty="0" smtClean="0"/>
                        <a:t>Use</a:t>
                      </a:r>
                      <a:r>
                        <a:rPr lang="en-US" sz="1300" b="1" baseline="0" dirty="0" smtClean="0"/>
                        <a:t> existing entity to house intermediary staff or parts of the staff (e.g., WIB, Chamber of Commerce, CBO)</a:t>
                      </a:r>
                      <a:endParaRPr lang="en-US" sz="1300" b="1" dirty="0">
                        <a:latin typeface="Arial"/>
                        <a:cs typeface="Arial"/>
                      </a:endParaRPr>
                    </a:p>
                  </a:txBody>
                  <a:tcPr marL="70665" marR="70665" marT="35333" marB="35333">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4FB894">
                        <a:alpha val="25000"/>
                      </a:srgbClr>
                    </a:solidFill>
                  </a:tcPr>
                </a:tc>
                <a:tc>
                  <a:txBody>
                    <a:bodyPr/>
                    <a:lstStyle/>
                    <a:p>
                      <a:r>
                        <a:rPr lang="en-US" sz="1300" dirty="0" smtClean="0"/>
                        <a:t>Do</a:t>
                      </a:r>
                      <a:r>
                        <a:rPr lang="en-US" sz="1300" baseline="0" dirty="0" smtClean="0"/>
                        <a:t> not need to build a new organization</a:t>
                      </a:r>
                    </a:p>
                    <a:p>
                      <a:endParaRPr lang="en-US" sz="1300" baseline="0" dirty="0" smtClean="0"/>
                    </a:p>
                    <a:p>
                      <a:r>
                        <a:rPr lang="en-US" sz="1300" baseline="0" dirty="0" smtClean="0"/>
                        <a:t>Builds on existing capital and relationships</a:t>
                      </a:r>
                      <a:endParaRPr lang="en-US" sz="1300" dirty="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B0A94F">
                        <a:alpha val="55000"/>
                      </a:srgbClr>
                    </a:solidFill>
                  </a:tcPr>
                </a:tc>
                <a:tc>
                  <a:txBody>
                    <a:bodyPr/>
                    <a:lstStyle/>
                    <a:p>
                      <a:r>
                        <a:rPr lang="en-US" sz="1300" dirty="0" smtClean="0"/>
                        <a:t>May</a:t>
                      </a:r>
                      <a:r>
                        <a:rPr lang="en-US" sz="1300" baseline="0" dirty="0" smtClean="0"/>
                        <a:t> negatively affect perception as honest broker</a:t>
                      </a:r>
                    </a:p>
                    <a:p>
                      <a:endParaRPr lang="en-US" sz="1300" baseline="0" dirty="0" smtClean="0"/>
                    </a:p>
                    <a:p>
                      <a:r>
                        <a:rPr lang="en-US" sz="1300" baseline="0" dirty="0" smtClean="0"/>
                        <a:t>May be marginalized if unaligned with mission</a:t>
                      </a:r>
                      <a:endParaRPr lang="en-US" sz="1300" dirty="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B0A94F">
                        <a:alpha val="40000"/>
                      </a:srgbClr>
                    </a:solidFill>
                  </a:tcPr>
                </a:tc>
              </a:tr>
              <a:tr h="1816570">
                <a:tc>
                  <a:txBody>
                    <a:bodyPr/>
                    <a:lstStyle/>
                    <a:p>
                      <a:r>
                        <a:rPr lang="en-US" sz="1300" b="1" dirty="0" smtClean="0"/>
                        <a:t>Distribute Intermediary functions to several organizations in Phase</a:t>
                      </a:r>
                      <a:r>
                        <a:rPr lang="en-US" sz="1300" b="1" baseline="0" dirty="0" smtClean="0"/>
                        <a:t> I; build out functions over time either as new or in existing organization</a:t>
                      </a:r>
                      <a:endParaRPr lang="en-US" sz="1300" b="1" dirty="0">
                        <a:latin typeface="Arial"/>
                        <a:cs typeface="Arial"/>
                      </a:endParaRPr>
                    </a:p>
                  </a:txBody>
                  <a:tcPr marL="70665" marR="70665" marT="35333" marB="35333">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lnTlToBr w="12700" cmpd="sng">
                      <a:noFill/>
                      <a:prstDash val="solid"/>
                    </a:lnTlToBr>
                    <a:lnBlToTr w="12700" cap="flat" cmpd="sng" algn="ctr">
                      <a:noFill/>
                      <a:prstDash val="solid"/>
                      <a:round/>
                      <a:headEnd type="none" w="med" len="med"/>
                      <a:tailEnd type="none" w="med" len="med"/>
                    </a:lnBlToTr>
                    <a:solidFill>
                      <a:srgbClr val="4FB894">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Builds on existing capital and relationships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Provides time to evolve and enhance services</a:t>
                      </a:r>
                    </a:p>
                    <a:p>
                      <a:endParaRPr lang="en-US" sz="1300" dirty="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lnTlToBr w="12700" cmpd="sng">
                      <a:noFill/>
                      <a:prstDash val="solid"/>
                    </a:lnTlToBr>
                    <a:lnBlToTr w="12700" cap="flat" cmpd="sng" algn="ctr">
                      <a:noFill/>
                      <a:prstDash val="solid"/>
                      <a:round/>
                      <a:headEnd type="none" w="med" len="med"/>
                      <a:tailEnd type="none" w="med" len="med"/>
                    </a:lnBlToTr>
                    <a:solidFill>
                      <a:srgbClr val="B0A94F">
                        <a:alpha val="5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Diffusion of efforts and common</a:t>
                      </a:r>
                      <a:r>
                        <a:rPr lang="en-US" sz="1300" baseline="0" dirty="0" smtClean="0"/>
                        <a:t> approach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May</a:t>
                      </a:r>
                      <a:r>
                        <a:rPr lang="en-US" sz="1300" baseline="0" dirty="0" smtClean="0"/>
                        <a:t> be marginalized in </a:t>
                      </a:r>
                      <a:br>
                        <a:rPr lang="en-US" sz="1300" baseline="0" dirty="0" smtClean="0"/>
                      </a:br>
                      <a:r>
                        <a:rPr lang="en-US" sz="1300" baseline="0" dirty="0" smtClean="0"/>
                        <a:t>other organizations if </a:t>
                      </a:r>
                      <a:br>
                        <a:rPr lang="en-US" sz="1300" baseline="0" dirty="0" smtClean="0"/>
                      </a:br>
                      <a:r>
                        <a:rPr lang="en-US" sz="1300" baseline="0" dirty="0" smtClean="0"/>
                        <a:t>unaligned with mission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300" baseline="0" dirty="0" smtClean="0"/>
                        <a:t>Costs of coordination </a:t>
                      </a:r>
                      <a:br>
                        <a:rPr lang="en-US" sz="1300" baseline="0" dirty="0" smtClean="0"/>
                      </a:br>
                      <a:r>
                        <a:rPr lang="en-US" sz="1300" baseline="0" dirty="0" smtClean="0"/>
                        <a:t>across organizations</a:t>
                      </a:r>
                      <a:endParaRPr lang="en-US" sz="1300" dirty="0" smtClean="0">
                        <a:latin typeface="Arial"/>
                        <a:cs typeface="Arial"/>
                      </a:endParaRPr>
                    </a:p>
                  </a:txBody>
                  <a:tcPr marL="70665" marR="70665" marT="35333" marB="35333">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a:noFill/>
                    </a:lnB>
                    <a:lnTlToBr w="12700" cmpd="sng">
                      <a:noFill/>
                      <a:prstDash val="solid"/>
                    </a:lnTlToBr>
                    <a:lnBlToTr w="12700" cap="flat" cmpd="sng" algn="ctr">
                      <a:noFill/>
                      <a:prstDash val="solid"/>
                      <a:round/>
                      <a:headEnd type="none" w="med" len="med"/>
                      <a:tailEnd type="none" w="med" len="med"/>
                    </a:lnBlToTr>
                    <a:solidFill>
                      <a:srgbClr val="B0A94F">
                        <a:alpha val="40000"/>
                      </a:srgbClr>
                    </a:solidFill>
                  </a:tcPr>
                </a:tc>
              </a:tr>
            </a:tbl>
          </a:graphicData>
        </a:graphic>
      </p:graphicFrame>
      <p:sp>
        <p:nvSpPr>
          <p:cNvPr id="5" name="TextBox 4"/>
          <p:cNvSpPr txBox="1"/>
          <p:nvPr/>
        </p:nvSpPr>
        <p:spPr>
          <a:xfrm>
            <a:off x="952369" y="5802742"/>
            <a:ext cx="6846466" cy="253916"/>
          </a:xfrm>
          <a:prstGeom prst="rect">
            <a:avLst/>
          </a:prstGeom>
          <a:noFill/>
        </p:spPr>
        <p:txBody>
          <a:bodyPr wrap="square" rtlCol="0">
            <a:spAutoFit/>
          </a:bodyPr>
          <a:lstStyle/>
          <a:p>
            <a:r>
              <a:rPr lang="en-US" sz="1050" dirty="0">
                <a:solidFill>
                  <a:prstClr val="black"/>
                </a:solidFill>
                <a:latin typeface="Arial"/>
                <a:cs typeface="Arial"/>
              </a:rPr>
              <a:t>*Whatever the design, the intermediary functions should be </a:t>
            </a:r>
            <a:r>
              <a:rPr lang="en-US" sz="1050" dirty="0" smtClean="0">
                <a:solidFill>
                  <a:prstClr val="black"/>
                </a:solidFill>
                <a:latin typeface="Arial"/>
                <a:cs typeface="Arial"/>
              </a:rPr>
              <a:t>housed </a:t>
            </a:r>
            <a:r>
              <a:rPr lang="en-US" sz="1050" dirty="0">
                <a:solidFill>
                  <a:prstClr val="black"/>
                </a:solidFill>
                <a:latin typeface="Arial"/>
                <a:cs typeface="Arial"/>
              </a:rPr>
              <a:t>at entities with a regional reach and mission</a:t>
            </a:r>
          </a:p>
        </p:txBody>
      </p:sp>
    </p:spTree>
    <p:extLst>
      <p:ext uri="{BB962C8B-B14F-4D97-AF65-F5344CB8AC3E}">
        <p14:creationId xmlns:p14="http://schemas.microsoft.com/office/powerpoint/2010/main" val="186841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332"/>
            <a:ext cx="8229600" cy="4279900"/>
          </a:xfrm>
        </p:spPr>
        <p:txBody>
          <a:bodyPr>
            <a:normAutofit/>
          </a:bodyPr>
          <a:lstStyle/>
          <a:p>
            <a:pPr marL="0" indent="0">
              <a:buNone/>
            </a:pPr>
            <a:r>
              <a:rPr lang="en-US" sz="2000" b="1" dirty="0" smtClean="0"/>
              <a:t>FRAMING/NOTES:</a:t>
            </a:r>
          </a:p>
          <a:p>
            <a:r>
              <a:rPr lang="en-US" sz="2000" dirty="0" smtClean="0"/>
              <a:t>The following slides contain examples of WBL intermediary organizations.</a:t>
            </a:r>
          </a:p>
          <a:p>
            <a:endParaRPr lang="en-US" sz="2000" dirty="0"/>
          </a:p>
          <a:p>
            <a:r>
              <a:rPr lang="en-US" sz="2000" dirty="0" smtClean="0"/>
              <a:t>These may provide some avenues for thinking about how to organize the functions of a similar organization, but it is important to bear in mind that </a:t>
            </a:r>
            <a:r>
              <a:rPr lang="en-US" sz="2000" u="sng" dirty="0" smtClean="0"/>
              <a:t>regional needs will inevitably vary</a:t>
            </a:r>
            <a:r>
              <a:rPr lang="en-US" sz="2000" dirty="0" smtClean="0"/>
              <a:t>, and there is no one-size-fits-all solution.</a:t>
            </a:r>
          </a:p>
          <a:p>
            <a:endParaRPr lang="en-US" sz="2000" dirty="0"/>
          </a:p>
          <a:p>
            <a:r>
              <a:rPr lang="en-US" sz="2000" dirty="0" smtClean="0"/>
              <a:t>Budget figures have been provided where available, but these should be viewed as extremely rough guidelines, as costs vary widely across the country and may have changed since this information was collected.</a:t>
            </a:r>
          </a:p>
        </p:txBody>
      </p:sp>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2" name="Title 1"/>
          <p:cNvSpPr>
            <a:spLocks noGrp="1"/>
          </p:cNvSpPr>
          <p:nvPr>
            <p:ph type="title"/>
          </p:nvPr>
        </p:nvSpPr>
        <p:spPr>
          <a:xfrm>
            <a:off x="340458" y="151867"/>
            <a:ext cx="6185646" cy="1069323"/>
          </a:xfrm>
        </p:spPr>
        <p:txBody>
          <a:bodyPr>
            <a:noAutofit/>
          </a:bodyPr>
          <a:lstStyle/>
          <a:p>
            <a:r>
              <a:rPr lang="en-US" dirty="0" smtClean="0"/>
              <a:t>Examples and Additional Considerations</a:t>
            </a:r>
            <a:endParaRPr lang="en-US" dirty="0"/>
          </a:p>
        </p:txBody>
      </p:sp>
    </p:spTree>
    <p:extLst>
      <p:ext uri="{BB962C8B-B14F-4D97-AF65-F5344CB8AC3E}">
        <p14:creationId xmlns:p14="http://schemas.microsoft.com/office/powerpoint/2010/main" val="186681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a:t>
            </a:r>
            <a:br>
              <a:rPr lang="en-US" b="1" dirty="0"/>
            </a:br>
            <a:r>
              <a:rPr lang="en-US" dirty="0"/>
              <a:t>Education Matters in Catawba </a:t>
            </a:r>
            <a:r>
              <a:rPr lang="en-US" dirty="0">
                <a:solidFill>
                  <a:srgbClr val="4D1C43"/>
                </a:solidFill>
              </a:rPr>
              <a:t>Valley (North Carolina)</a:t>
            </a:r>
            <a:r>
              <a:rPr lang="en-US" dirty="0">
                <a:solidFill>
                  <a:schemeClr val="bg1">
                    <a:lumMod val="10000"/>
                  </a:schemeClr>
                </a:solidFill>
              </a:rPr>
              <a:t/>
            </a:r>
            <a:br>
              <a:rPr lang="en-US" dirty="0">
                <a:solidFill>
                  <a:schemeClr val="bg1">
                    <a:lumMod val="10000"/>
                  </a:schemeClr>
                </a:solidFill>
              </a:rPr>
            </a:br>
            <a:endParaRPr lang="en-US" dirty="0"/>
          </a:p>
        </p:txBody>
      </p:sp>
      <p:sp>
        <p:nvSpPr>
          <p:cNvPr id="3" name="Text Placeholder 2"/>
          <p:cNvSpPr>
            <a:spLocks noGrp="1"/>
          </p:cNvSpPr>
          <p:nvPr>
            <p:ph type="body" idx="1"/>
          </p:nvPr>
        </p:nvSpPr>
        <p:spPr/>
        <p:txBody>
          <a:bodyPr/>
          <a:lstStyle/>
          <a:p>
            <a:r>
              <a:rPr lang="en-US" dirty="0" smtClean="0">
                <a:latin typeface="Calibri"/>
                <a:cs typeface="Calibri"/>
              </a:rPr>
              <a:t>WORK-BASED LEARNING INTERMEDIARIES</a:t>
            </a: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t>9</a:t>
            </a:fld>
            <a:endParaRPr lang="en-US"/>
          </a:p>
        </p:txBody>
      </p:sp>
    </p:spTree>
    <p:extLst>
      <p:ext uri="{BB962C8B-B14F-4D97-AF65-F5344CB8AC3E}">
        <p14:creationId xmlns:p14="http://schemas.microsoft.com/office/powerpoint/2010/main" val="1533911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rpl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E235AC573F9F408AB0BD7F290E47FC" ma:contentTypeVersion="12" ma:contentTypeDescription="Create a new document." ma:contentTypeScope="" ma:versionID="16765adf236f0637de519731168d741f">
  <xsd:schema xmlns:xsd="http://www.w3.org/2001/XMLSchema" xmlns:xs="http://www.w3.org/2001/XMLSchema" xmlns:p="http://schemas.microsoft.com/office/2006/metadata/properties" xmlns:ns2="e07ccd85-2e0c-46c1-b06c-b75f97e39e3d" targetNamespace="http://schemas.microsoft.com/office/2006/metadata/properties" ma:root="true" ma:fieldsID="44656bac13bf5aeb17959da388d7c200" ns2:_="">
    <xsd:import namespace="e07ccd85-2e0c-46c1-b06c-b75f97e39e3d"/>
    <xsd:element name="properties">
      <xsd:complexType>
        <xsd:sequence>
          <xsd:element name="documentManagement">
            <xsd:complexType>
              <xsd:all>
                <xsd:element ref="ns2:MediaServiceMetadata" minOccurs="0"/>
                <xsd:element ref="ns2:MediaServiceFastMetadata" minOccurs="0"/>
                <xsd:element ref="ns2:ResourceCategoryLevel1" minOccurs="0"/>
                <xsd:element ref="ns2:ResourceCategoryLevel2"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ccd85-2e0c-46c1-b06c-b75f97e39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ResourceCategoryLevel1" ma:index="10" nillable="true" ma:displayName="Resource Category Level 1" ma:format="Dropdown" ma:internalName="ResourceCategoryLevel1">
      <xsd:simpleType>
        <xsd:restriction base="dms:Choice">
          <xsd:enumeration value="Pathways Planning"/>
          <xsd:enumeration value="Pathway Specific"/>
          <xsd:enumeration value="Career Academies Impact &amp; Data"/>
          <xsd:enumeration value="Work Experience"/>
          <xsd:enumeration value="Pathways Marketing"/>
        </xsd:restriction>
      </xsd:simpleType>
    </xsd:element>
    <xsd:element name="ResourceCategoryLevel2" ma:index="11" nillable="true" ma:displayName="Resource Category Level 2" ma:format="Dropdown" ma:internalName="ResourceCategoryLevel2">
      <xsd:complexType>
        <xsd:complexContent>
          <xsd:extension base="dms:MultiChoice">
            <xsd:sequence>
              <xsd:element name="Value" maxOccurs="unbounded" minOccurs="0" nillable="true">
                <xsd:simpleType>
                  <xsd:restriction base="dms:Choice">
                    <xsd:enumeration value="Healthcare"/>
                    <xsd:enumeration value="Manufacturing"/>
                    <xsd:enumeration value="Education Pathway"/>
                    <xsd:enumeration value="Agriculture"/>
                    <xsd:enumeration value="Business/Entrepreneurship"/>
                    <xsd:enumeration value="Equity-Centered"/>
                    <xsd:enumeration value="Marketing &amp; Communications"/>
                    <xsd:enumeration value="Middle School"/>
                    <xsd:enumeration value="College Credit"/>
                  </xsd:restriction>
                </xsd:simpleType>
              </xsd:element>
            </xsd:sequence>
          </xsd:extension>
        </xsd:complexContent>
      </xsd:complex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ourceCategoryLevel1 xmlns="e07ccd85-2e0c-46c1-b06c-b75f97e39e3d">Work Experience</ResourceCategoryLevel1>
    <ResourceCategoryLevel2 xmlns="e07ccd85-2e0c-46c1-b06c-b75f97e39e3d" xsi:nil="true"/>
  </documentManagement>
</p:properties>
</file>

<file path=customXml/itemProps1.xml><?xml version="1.0" encoding="utf-8"?>
<ds:datastoreItem xmlns:ds="http://schemas.openxmlformats.org/officeDocument/2006/customXml" ds:itemID="{C8A78FB8-63EE-4B22-BDC9-541ED722495C}"/>
</file>

<file path=customXml/itemProps2.xml><?xml version="1.0" encoding="utf-8"?>
<ds:datastoreItem xmlns:ds="http://schemas.openxmlformats.org/officeDocument/2006/customXml" ds:itemID="{CA39777F-4491-40BC-ACF4-AEF3AA272BD7}"/>
</file>

<file path=customXml/itemProps3.xml><?xml version="1.0" encoding="utf-8"?>
<ds:datastoreItem xmlns:ds="http://schemas.openxmlformats.org/officeDocument/2006/customXml" ds:itemID="{17367C04-DF8E-4011-9D4D-10A6019C4BAF}"/>
</file>

<file path=docProps/app.xml><?xml version="1.0" encoding="utf-8"?>
<Properties xmlns="http://schemas.openxmlformats.org/officeDocument/2006/extended-properties" xmlns:vt="http://schemas.openxmlformats.org/officeDocument/2006/docPropsVTypes">
  <Template/>
  <TotalTime>23338</TotalTime>
  <Words>1746</Words>
  <Application>Microsoft Macintosh PowerPoint</Application>
  <PresentationFormat>On-screen Show (4:3)</PresentationFormat>
  <Paragraphs>244</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Lucida Grande</vt:lpstr>
      <vt:lpstr>Office Theme</vt:lpstr>
      <vt:lpstr>An overview of regional roles, structures, and examples</vt:lpstr>
      <vt:lpstr>PowerPoint Presentation</vt:lpstr>
      <vt:lpstr>Keys to Building a  Regional Ecosystem</vt:lpstr>
      <vt:lpstr>What does a convening intermediary do?</vt:lpstr>
      <vt:lpstr>Convening Organizations:  Basic Staff Functions</vt:lpstr>
      <vt:lpstr>What does a work-based learning intermediary do?</vt:lpstr>
      <vt:lpstr>Considerations for  Determining Configuration</vt:lpstr>
      <vt:lpstr>Examples and Additional Considerations</vt:lpstr>
      <vt:lpstr>Example 1 Education Matters in Catawba Valley (North Carolina) </vt:lpstr>
      <vt:lpstr>Education Matters:   Overview</vt:lpstr>
      <vt:lpstr>Education Matters:  Structure and Staffing</vt:lpstr>
      <vt:lpstr>Example 2 the boston private industry council (the pic) </vt:lpstr>
      <vt:lpstr>The PIC:  Overview</vt:lpstr>
      <vt:lpstr>The PIC: Key Staff Roles for  School-to-Career Programs</vt:lpstr>
      <vt:lpstr>Example 3 the Wisconsin training regional partnership (wrtp)/big step </vt:lpstr>
      <vt:lpstr>WRTP:  Overview</vt:lpstr>
      <vt:lpstr>WRTP: Key Staff  Roles for Youth Program</vt:lpstr>
      <vt:lpstr>Example 4 step-up achieve (Minneapolis, mn) </vt:lpstr>
      <vt:lpstr>STEP-UP Achieve:  Overview</vt:lpstr>
      <vt:lpstr>    STEP-UP Achieve: Key Staff Roles</vt:lpstr>
      <vt:lpstr>PowerPoint Presentation</vt:lpstr>
      <vt:lpstr>Developing a Sustainable  Funding Model</vt:lpstr>
      <vt:lpstr>UC Davis 3-Step  Sustainability Cycle</vt:lpstr>
      <vt:lpstr>Additional References and Resources</vt:lpstr>
    </vt:vector>
  </TitlesOfParts>
  <Company>JFF</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Kyle Hartung</cp:lastModifiedBy>
  <cp:revision>459</cp:revision>
  <cp:lastPrinted>2015-03-26T18:14:46Z</cp:lastPrinted>
  <dcterms:created xsi:type="dcterms:W3CDTF">2012-12-12T14:53:33Z</dcterms:created>
  <dcterms:modified xsi:type="dcterms:W3CDTF">2017-02-27T20:17:04Z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0x010100E2E235AC573F9F408AB0BD7F290E47FC</vt:lpwstr>
  </property>
</Properties>
</file>